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8"/>
  </p:notesMasterIdLst>
  <p:handoutMasterIdLst>
    <p:handoutMasterId r:id="rId19"/>
  </p:handoutMasterIdLst>
  <p:sldIdLst>
    <p:sldId id="256" r:id="rId2"/>
    <p:sldId id="268" r:id="rId3"/>
    <p:sldId id="269" r:id="rId4"/>
    <p:sldId id="264" r:id="rId5"/>
    <p:sldId id="266" r:id="rId6"/>
    <p:sldId id="263" r:id="rId7"/>
    <p:sldId id="267" r:id="rId8"/>
    <p:sldId id="274" r:id="rId9"/>
    <p:sldId id="271" r:id="rId10"/>
    <p:sldId id="275" r:id="rId11"/>
    <p:sldId id="273" r:id="rId12"/>
    <p:sldId id="272" r:id="rId13"/>
    <p:sldId id="258" r:id="rId14"/>
    <p:sldId id="270" r:id="rId15"/>
    <p:sldId id="265"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89" d="100"/>
          <a:sy n="89" d="100"/>
        </p:scale>
        <p:origin x="466" y="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1" d="100"/>
          <a:sy n="71" d="100"/>
        </p:scale>
        <p:origin x="302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Mail Away Closings</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051F73-E38E-4BB7-96C8-525DF549C14B}" type="datetimeFigureOut">
              <a:rPr lang="en-US" smtClean="0"/>
              <a:t>6/10/2016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3F33E-CAB0-4BE2-BC9F-B2D746592D8C}" type="slidenum">
              <a:rPr lang="en-US" smtClean="0"/>
              <a:t>‹#›</a:t>
            </a:fld>
            <a:endParaRPr lang="en-US" dirty="0"/>
          </a:p>
        </p:txBody>
      </p:sp>
    </p:spTree>
    <p:extLst>
      <p:ext uri="{BB962C8B-B14F-4D97-AF65-F5344CB8AC3E}">
        <p14:creationId xmlns:p14="http://schemas.microsoft.com/office/powerpoint/2010/main" val="3104948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smtClean="0"/>
              <a:t>Mail Away Closings</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ED9F-F16A-4A2D-9E57-DF6CFC5513BD}" type="datetimeFigureOut">
              <a:rPr lang="en-US" smtClean="0"/>
              <a:t>6/10/2016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45573-8C00-4C04-B3F0-C1D3C5C65F63}" type="slidenum">
              <a:rPr lang="en-US" smtClean="0"/>
              <a:t>‹#›</a:t>
            </a:fld>
            <a:endParaRPr lang="en-US" dirty="0"/>
          </a:p>
        </p:txBody>
      </p:sp>
    </p:spTree>
    <p:extLst>
      <p:ext uri="{BB962C8B-B14F-4D97-AF65-F5344CB8AC3E}">
        <p14:creationId xmlns:p14="http://schemas.microsoft.com/office/powerpoint/2010/main" val="350496220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80416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10</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45302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11</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483297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12</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10626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13</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265270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14</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428450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15</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653724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16</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125194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2</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104707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3</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298058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4</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30741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5</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247057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6</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856079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7</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376745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8</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400645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545573-8C00-4C04-B3F0-C1D3C5C65F63}" type="slidenum">
              <a:rPr lang="en-US" smtClean="0"/>
              <a:t>9</a:t>
            </a:fld>
            <a:endParaRPr lang="en-US" dirty="0"/>
          </a:p>
        </p:txBody>
      </p:sp>
      <p:sp>
        <p:nvSpPr>
          <p:cNvPr id="5" name="Header Placeholder 4"/>
          <p:cNvSpPr>
            <a:spLocks noGrp="1"/>
          </p:cNvSpPr>
          <p:nvPr>
            <p:ph type="hdr" sz="quarter" idx="11"/>
          </p:nvPr>
        </p:nvSpPr>
        <p:spPr/>
        <p:txBody>
          <a:bodyPr/>
          <a:lstStyle/>
          <a:p>
            <a:r>
              <a:rPr lang="en-US" dirty="0" smtClean="0"/>
              <a:t>Mail Away Closings</a:t>
            </a:r>
            <a:endParaRPr lang="en-US" dirty="0"/>
          </a:p>
        </p:txBody>
      </p:sp>
    </p:spTree>
    <p:extLst>
      <p:ext uri="{BB962C8B-B14F-4D97-AF65-F5344CB8AC3E}">
        <p14:creationId xmlns:p14="http://schemas.microsoft.com/office/powerpoint/2010/main" val="244445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7D0ED9-9EA7-498E-91CF-DF252614E225}" type="datetime1">
              <a:rPr lang="en-US" smtClean="0"/>
              <a:t>6/10/2016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8D078EF-782C-4E4D-A8A0-C32B5A45FA1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7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3CF85-CEE0-40D1-A6D8-68BA49BE3DE6}" type="datetime1">
              <a:rPr lang="en-US" smtClean="0"/>
              <a:t>6/10/2016</a:t>
            </a:fld>
            <a:endParaRPr lang="en-US" dirty="0"/>
          </a:p>
        </p:txBody>
      </p:sp>
      <p:sp>
        <p:nvSpPr>
          <p:cNvPr id="6" name="Footer Placeholder 5"/>
          <p:cNvSpPr>
            <a:spLocks noGrp="1"/>
          </p:cNvSpPr>
          <p:nvPr>
            <p:ph type="ftr" sz="quarter" idx="11"/>
          </p:nvPr>
        </p:nvSpPr>
        <p:spPr/>
        <p:txBody>
          <a:bodyPr/>
          <a:lstStyle/>
          <a:p>
            <a:r>
              <a:rPr lang="en-US" dirty="0" smtClean="0"/>
              <a:t>15MU Fidelity National Title Insurance Company</a:t>
            </a:r>
            <a:endParaRPr lang="en-US" dirty="0"/>
          </a:p>
        </p:txBody>
      </p:sp>
      <p:sp>
        <p:nvSpPr>
          <p:cNvPr id="7" name="Slide Number Placeholder 6"/>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77351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4EB3A-43BA-4CF4-959D-1F96DB4C3402}"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6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CD4A8-F4BA-4D9F-B577-4865D4B2EE9A}"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7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EF958-1510-4CDF-BF14-CDE4DC15B493}"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1923147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0BD38-8507-4B50-9F61-01E21B15EBC7}"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12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43B9E-5C3B-4DEE-AEAA-1D6E83D204D0}"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66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A5D2CC-FD64-443D-9ED7-F44AF1203BDA}"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030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163D4-2D4A-4772-A4F9-995906B444C8}"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15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DD973-603E-482F-BC2B-2284AF60FD5C}"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274423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D1A5D-67EB-4135-902F-997E30B09845}" type="datetime1">
              <a:rPr lang="en-US" smtClean="0"/>
              <a:t>6/10/2016</a:t>
            </a:fld>
            <a:endParaRPr lang="en-US" dirty="0"/>
          </a:p>
        </p:txBody>
      </p:sp>
      <p:sp>
        <p:nvSpPr>
          <p:cNvPr id="5" name="Footer Placeholder 4"/>
          <p:cNvSpPr>
            <a:spLocks noGrp="1"/>
          </p:cNvSpPr>
          <p:nvPr>
            <p:ph type="ftr" sz="quarter" idx="11"/>
          </p:nvPr>
        </p:nvSpPr>
        <p:spPr/>
        <p:txBody>
          <a:bodyPr/>
          <a:lstStyle/>
          <a:p>
            <a:r>
              <a:rPr lang="en-US" dirty="0" smtClean="0"/>
              <a:t>15MU Fidelity National Title Insurance Company</a:t>
            </a:r>
            <a:endParaRPr lang="en-US" dirty="0"/>
          </a:p>
        </p:txBody>
      </p:sp>
      <p:sp>
        <p:nvSpPr>
          <p:cNvPr id="6" name="Slide Number Placeholder 5"/>
          <p:cNvSpPr>
            <a:spLocks noGrp="1"/>
          </p:cNvSpPr>
          <p:nvPr>
            <p:ph type="sldNum" sz="quarter" idx="12"/>
          </p:nvPr>
        </p:nvSpPr>
        <p:spPr/>
        <p:txBody>
          <a:bodyPr/>
          <a:lstStyle/>
          <a:p>
            <a:fld id="{78D078EF-782C-4E4D-A8A0-C32B5A45FA1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83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FA05A-98EE-4660-8FD1-99E91B2EB3A3}" type="datetime1">
              <a:rPr lang="en-US" smtClean="0"/>
              <a:t>6/10/2016</a:t>
            </a:fld>
            <a:endParaRPr lang="en-US" dirty="0"/>
          </a:p>
        </p:txBody>
      </p:sp>
      <p:sp>
        <p:nvSpPr>
          <p:cNvPr id="6" name="Footer Placeholder 5"/>
          <p:cNvSpPr>
            <a:spLocks noGrp="1"/>
          </p:cNvSpPr>
          <p:nvPr>
            <p:ph type="ftr" sz="quarter" idx="11"/>
          </p:nvPr>
        </p:nvSpPr>
        <p:spPr/>
        <p:txBody>
          <a:bodyPr/>
          <a:lstStyle/>
          <a:p>
            <a:r>
              <a:rPr lang="en-US" dirty="0" smtClean="0"/>
              <a:t>15MU Fidelity National Title Insurance Company</a:t>
            </a:r>
            <a:endParaRPr lang="en-US" dirty="0"/>
          </a:p>
        </p:txBody>
      </p:sp>
      <p:sp>
        <p:nvSpPr>
          <p:cNvPr id="7" name="Slide Number Placeholder 6"/>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41201882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536D8D-4679-4D7E-9CE5-B073A1E3D4CF}" type="datetime1">
              <a:rPr lang="en-US" smtClean="0"/>
              <a:t>6/10/2016</a:t>
            </a:fld>
            <a:endParaRPr lang="en-US" dirty="0"/>
          </a:p>
        </p:txBody>
      </p:sp>
      <p:sp>
        <p:nvSpPr>
          <p:cNvPr id="8" name="Footer Placeholder 7"/>
          <p:cNvSpPr>
            <a:spLocks noGrp="1"/>
          </p:cNvSpPr>
          <p:nvPr>
            <p:ph type="ftr" sz="quarter" idx="11"/>
          </p:nvPr>
        </p:nvSpPr>
        <p:spPr/>
        <p:txBody>
          <a:bodyPr/>
          <a:lstStyle/>
          <a:p>
            <a:r>
              <a:rPr lang="en-US" dirty="0" smtClean="0"/>
              <a:t>15MU Fidelity National Title Insurance Company</a:t>
            </a:r>
            <a:endParaRPr lang="en-US" dirty="0"/>
          </a:p>
        </p:txBody>
      </p:sp>
      <p:sp>
        <p:nvSpPr>
          <p:cNvPr id="9" name="Slide Number Placeholder 8"/>
          <p:cNvSpPr>
            <a:spLocks noGrp="1"/>
          </p:cNvSpPr>
          <p:nvPr>
            <p:ph type="sldNum" sz="quarter" idx="12"/>
          </p:nvPr>
        </p:nvSpPr>
        <p:spPr/>
        <p:txBody>
          <a:bodyPr/>
          <a:lstStyle/>
          <a:p>
            <a:fld id="{78D078EF-782C-4E4D-A8A0-C32B5A45FA1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58342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4077CE-9394-44C5-ABAA-2E9BFA3ACA57}" type="datetime1">
              <a:rPr lang="en-US" smtClean="0"/>
              <a:t>6/10/2016</a:t>
            </a:fld>
            <a:endParaRPr lang="en-US" dirty="0"/>
          </a:p>
        </p:txBody>
      </p:sp>
      <p:sp>
        <p:nvSpPr>
          <p:cNvPr id="4" name="Footer Placeholder 3"/>
          <p:cNvSpPr>
            <a:spLocks noGrp="1"/>
          </p:cNvSpPr>
          <p:nvPr>
            <p:ph type="ftr" sz="quarter" idx="11"/>
          </p:nvPr>
        </p:nvSpPr>
        <p:spPr/>
        <p:txBody>
          <a:bodyPr/>
          <a:lstStyle/>
          <a:p>
            <a:r>
              <a:rPr lang="en-US" dirty="0" smtClean="0"/>
              <a:t>15MU Fidelity National Title Insurance Company</a:t>
            </a:r>
            <a:endParaRPr lang="en-US" dirty="0"/>
          </a:p>
        </p:txBody>
      </p:sp>
      <p:sp>
        <p:nvSpPr>
          <p:cNvPr id="5" name="Slide Number Placeholder 4"/>
          <p:cNvSpPr>
            <a:spLocks noGrp="1"/>
          </p:cNvSpPr>
          <p:nvPr>
            <p:ph type="sldNum" sz="quarter" idx="12"/>
          </p:nvPr>
        </p:nvSpPr>
        <p:spPr/>
        <p:txBody>
          <a:bodyPr/>
          <a:lstStyle/>
          <a:p>
            <a:fld id="{78D078EF-782C-4E4D-A8A0-C32B5A45FA1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73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C9372-FB1F-407F-8E21-9EC7977DFE27}" type="datetime1">
              <a:rPr lang="en-US" smtClean="0"/>
              <a:t>6/10/2016</a:t>
            </a:fld>
            <a:endParaRPr lang="en-US" dirty="0"/>
          </a:p>
        </p:txBody>
      </p:sp>
      <p:sp>
        <p:nvSpPr>
          <p:cNvPr id="3" name="Footer Placeholder 2"/>
          <p:cNvSpPr>
            <a:spLocks noGrp="1"/>
          </p:cNvSpPr>
          <p:nvPr>
            <p:ph type="ftr" sz="quarter" idx="11"/>
          </p:nvPr>
        </p:nvSpPr>
        <p:spPr/>
        <p:txBody>
          <a:bodyPr/>
          <a:lstStyle/>
          <a:p>
            <a:r>
              <a:rPr lang="en-US" dirty="0" smtClean="0"/>
              <a:t>15MU Fidelity National Title Insurance Company</a:t>
            </a:r>
            <a:endParaRPr lang="en-US" dirty="0"/>
          </a:p>
        </p:txBody>
      </p:sp>
      <p:sp>
        <p:nvSpPr>
          <p:cNvPr id="4" name="Slide Number Placeholder 3"/>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93581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43F05-7EA6-4ADF-B6AF-506A690F5115}" type="datetime1">
              <a:rPr lang="en-US" smtClean="0"/>
              <a:t>6/10/2016</a:t>
            </a:fld>
            <a:endParaRPr lang="en-US" dirty="0"/>
          </a:p>
        </p:txBody>
      </p:sp>
      <p:sp>
        <p:nvSpPr>
          <p:cNvPr id="6" name="Footer Placeholder 5"/>
          <p:cNvSpPr>
            <a:spLocks noGrp="1"/>
          </p:cNvSpPr>
          <p:nvPr>
            <p:ph type="ftr" sz="quarter" idx="11"/>
          </p:nvPr>
        </p:nvSpPr>
        <p:spPr/>
        <p:txBody>
          <a:bodyPr/>
          <a:lstStyle/>
          <a:p>
            <a:r>
              <a:rPr lang="en-US" dirty="0" smtClean="0"/>
              <a:t>15MU Fidelity National Title Insurance Company</a:t>
            </a:r>
            <a:endParaRPr lang="en-US" dirty="0"/>
          </a:p>
        </p:txBody>
      </p:sp>
      <p:sp>
        <p:nvSpPr>
          <p:cNvPr id="7" name="Slide Number Placeholder 6"/>
          <p:cNvSpPr>
            <a:spLocks noGrp="1"/>
          </p:cNvSpPr>
          <p:nvPr>
            <p:ph type="sldNum" sz="quarter" idx="12"/>
          </p:nvPr>
        </p:nvSpPr>
        <p:spPr/>
        <p:txBody>
          <a:bodyPr/>
          <a:lstStyle/>
          <a:p>
            <a:fld id="{78D078EF-782C-4E4D-A8A0-C32B5A45FA1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8169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7FDBE-90FF-4835-ACD9-A355DC70A619}" type="datetime1">
              <a:rPr lang="en-US" smtClean="0"/>
              <a:t>6/10/2016</a:t>
            </a:fld>
            <a:endParaRPr lang="en-US" dirty="0"/>
          </a:p>
        </p:txBody>
      </p:sp>
      <p:sp>
        <p:nvSpPr>
          <p:cNvPr id="6" name="Footer Placeholder 5"/>
          <p:cNvSpPr>
            <a:spLocks noGrp="1"/>
          </p:cNvSpPr>
          <p:nvPr>
            <p:ph type="ftr" sz="quarter" idx="11"/>
          </p:nvPr>
        </p:nvSpPr>
        <p:spPr/>
        <p:txBody>
          <a:bodyPr/>
          <a:lstStyle/>
          <a:p>
            <a:r>
              <a:rPr lang="en-US" dirty="0" smtClean="0"/>
              <a:t>15MU Fidelity National Title Insurance Company</a:t>
            </a:r>
            <a:endParaRPr lang="en-US" dirty="0"/>
          </a:p>
        </p:txBody>
      </p:sp>
      <p:sp>
        <p:nvSpPr>
          <p:cNvPr id="7" name="Slide Number Placeholder 6"/>
          <p:cNvSpPr>
            <a:spLocks noGrp="1"/>
          </p:cNvSpPr>
          <p:nvPr>
            <p:ph type="sldNum" sz="quarter" idx="12"/>
          </p:nvPr>
        </p:nvSpPr>
        <p:spPr/>
        <p:txBody>
          <a:bodyPr/>
          <a:lstStyle/>
          <a:p>
            <a:fld id="{78D078EF-782C-4E4D-A8A0-C32B5A45FA14}" type="slidenum">
              <a:rPr lang="en-US" smtClean="0"/>
              <a:t>‹#›</a:t>
            </a:fld>
            <a:endParaRPr lang="en-US" dirty="0"/>
          </a:p>
        </p:txBody>
      </p:sp>
    </p:spTree>
    <p:extLst>
      <p:ext uri="{BB962C8B-B14F-4D97-AF65-F5344CB8AC3E}">
        <p14:creationId xmlns:p14="http://schemas.microsoft.com/office/powerpoint/2010/main" val="267676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FC9A0B-F7ED-4F5E-AF53-D718E1958F03}" type="datetime1">
              <a:rPr lang="en-US" smtClean="0"/>
              <a:t>6/10/2016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smtClean="0"/>
              <a:t>15MU Fidelity National Title Insurance Company</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D078EF-782C-4E4D-A8A0-C32B5A45FA14}" type="slidenum">
              <a:rPr lang="en-US" smtClean="0"/>
              <a:t>‹#›</a:t>
            </a:fld>
            <a:endParaRPr lang="en-US" dirty="0"/>
          </a:p>
        </p:txBody>
      </p:sp>
    </p:spTree>
    <p:extLst>
      <p:ext uri="{BB962C8B-B14F-4D97-AF65-F5344CB8AC3E}">
        <p14:creationId xmlns:p14="http://schemas.microsoft.com/office/powerpoint/2010/main" val="232534087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ationalagency.fntg.com/pages/regionselect.aspx"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ancserv.ne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eorgia" panose="02040502050405020303" pitchFamily="18" charset="0"/>
              </a:rPr>
              <a:t/>
            </a:r>
            <a:br>
              <a:rPr lang="en-US" dirty="0" smtClean="0">
                <a:latin typeface="Georgia" panose="02040502050405020303" pitchFamily="18" charset="0"/>
              </a:rPr>
            </a:br>
            <a:r>
              <a:rPr lang="en-US" sz="4400" dirty="0" smtClean="0">
                <a:latin typeface="Georgia" panose="02040502050405020303" pitchFamily="18" charset="0"/>
              </a:rPr>
              <a:t>15 Minute University Series:</a:t>
            </a:r>
            <a:br>
              <a:rPr lang="en-US" sz="4400" dirty="0" smtClean="0">
                <a:latin typeface="Georgia" panose="02040502050405020303" pitchFamily="18" charset="0"/>
              </a:rPr>
            </a:br>
            <a:r>
              <a:rPr lang="en-US" sz="4400" dirty="0" smtClean="0">
                <a:latin typeface="Georgia" panose="02040502050405020303" pitchFamily="18" charset="0"/>
              </a:rPr>
              <a:t>Mail Away Closings</a:t>
            </a:r>
            <a:endParaRPr lang="en-US" sz="4400" dirty="0">
              <a:latin typeface="Georgia" panose="02040502050405020303" pitchFamily="18" charset="0"/>
            </a:endParaRPr>
          </a:p>
        </p:txBody>
      </p:sp>
      <p:sp>
        <p:nvSpPr>
          <p:cNvPr id="3" name="Subtitle 2"/>
          <p:cNvSpPr>
            <a:spLocks noGrp="1"/>
          </p:cNvSpPr>
          <p:nvPr>
            <p:ph type="subTitle" idx="1"/>
          </p:nvPr>
        </p:nvSpPr>
        <p:spPr/>
        <p:txBody>
          <a:bodyPr>
            <a:normAutofit lnSpcReduction="10000"/>
          </a:bodyPr>
          <a:lstStyle/>
          <a:p>
            <a:r>
              <a:rPr lang="en-US" dirty="0" smtClean="0">
                <a:latin typeface="Georgia" panose="02040502050405020303" pitchFamily="18" charset="0"/>
                <a:cs typeface="AngsanaUPC" panose="02020603050405020304" pitchFamily="18" charset="-34"/>
              </a:rPr>
              <a:t>Leigh Monteith</a:t>
            </a:r>
          </a:p>
          <a:p>
            <a:r>
              <a:rPr lang="en-US" dirty="0" smtClean="0">
                <a:latin typeface="Georgia" panose="02040502050405020303" pitchFamily="18" charset="0"/>
                <a:cs typeface="AngsanaUPC" panose="02020603050405020304" pitchFamily="18" charset="-34"/>
              </a:rPr>
              <a:t>Vice President / GA Underwriting Counsel</a:t>
            </a:r>
          </a:p>
          <a:p>
            <a:r>
              <a:rPr lang="en-US" dirty="0" smtClean="0">
                <a:latin typeface="Georgia" panose="02040502050405020303" pitchFamily="18" charset="0"/>
                <a:cs typeface="AngsanaUPC" panose="02020603050405020304" pitchFamily="18" charset="-34"/>
              </a:rPr>
              <a:t>Georgia Agency</a:t>
            </a:r>
            <a:endParaRPr lang="en-US" dirty="0">
              <a:latin typeface="Georgia" panose="02040502050405020303" pitchFamily="18" charset="0"/>
              <a:cs typeface="AngsanaUPC" panose="02020603050405020304" pitchFamily="18" charset="-34"/>
            </a:endParaRPr>
          </a:p>
        </p:txBody>
      </p:sp>
      <p:sp>
        <p:nvSpPr>
          <p:cNvPr id="4" name="Footer Placeholder 3"/>
          <p:cNvSpPr>
            <a:spLocks noGrp="1"/>
          </p:cNvSpPr>
          <p:nvPr>
            <p:ph type="ftr" sz="quarter" idx="11"/>
          </p:nvPr>
        </p:nvSpPr>
        <p:spPr>
          <a:xfrm>
            <a:off x="2692397" y="5037663"/>
            <a:ext cx="6965953" cy="279400"/>
          </a:xfrm>
        </p:spPr>
        <p:txBody>
          <a:bodyPr/>
          <a:lstStyle/>
          <a:p>
            <a:pPr algn="ctr"/>
            <a:r>
              <a:rPr lang="en-US" dirty="0" smtClean="0"/>
              <a:t>15MU Fidelity National Title Insurance Company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107" y="219678"/>
            <a:ext cx="7168243" cy="982789"/>
          </a:xfrm>
          <a:prstGeom prst="rect">
            <a:avLst/>
          </a:prstGeom>
        </p:spPr>
      </p:pic>
    </p:spTree>
    <p:extLst>
      <p:ext uri="{BB962C8B-B14F-4D97-AF65-F5344CB8AC3E}">
        <p14:creationId xmlns:p14="http://schemas.microsoft.com/office/powerpoint/2010/main" val="3199336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3785652"/>
          </a:xfrm>
          <a:prstGeom prst="rect">
            <a:avLst/>
          </a:prstGeom>
          <a:noFill/>
        </p:spPr>
        <p:txBody>
          <a:bodyPr wrap="square" rtlCol="0">
            <a:spAutoFit/>
          </a:bodyPr>
          <a:lstStyle/>
          <a:p>
            <a:r>
              <a:rPr lang="en-US" sz="2800" u="sng" dirty="0" smtClean="0">
                <a:latin typeface="Georgia" panose="02040502050405020303" pitchFamily="18" charset="0"/>
              </a:rPr>
              <a:t>Notice and Notary checklist</a:t>
            </a:r>
          </a:p>
          <a:p>
            <a:pPr marL="457200" indent="-457200">
              <a:buFont typeface="Wingdings" panose="05000000000000000000" pitchFamily="2" charset="2"/>
              <a:buChar char="Ø"/>
            </a:pPr>
            <a:endParaRPr lang="en-US" sz="2000" dirty="0">
              <a:latin typeface="Georgia" panose="02040502050405020303" pitchFamily="18" charset="0"/>
            </a:endParaRPr>
          </a:p>
          <a:p>
            <a:pPr marL="800100" lvl="1" indent="-342900">
              <a:buFont typeface="Wingdings" panose="05000000000000000000" pitchFamily="2" charset="2"/>
              <a:buChar char="Ø"/>
            </a:pPr>
            <a:r>
              <a:rPr lang="en-US" sz="2400" dirty="0" smtClean="0">
                <a:latin typeface="Georgia" panose="02040502050405020303" pitchFamily="18" charset="0"/>
              </a:rPr>
              <a:t>Documents must be “attested by an officer as provided in Code Section 44-2-15, and attested by one other witness.”</a:t>
            </a:r>
          </a:p>
          <a:p>
            <a:pPr lvl="1"/>
            <a:endParaRPr lang="en-US" sz="2400" dirty="0" smtClean="0">
              <a:latin typeface="Georgia" panose="02040502050405020303" pitchFamily="18" charset="0"/>
            </a:endParaRPr>
          </a:p>
          <a:p>
            <a:pPr lvl="1"/>
            <a:endParaRPr lang="en-US" sz="2400" dirty="0" smtClean="0">
              <a:latin typeface="Georgia" panose="02040502050405020303" pitchFamily="18" charset="0"/>
            </a:endParaRPr>
          </a:p>
          <a:p>
            <a:pPr marL="800100" lvl="1" indent="-342900">
              <a:buFont typeface="Wingdings" panose="05000000000000000000" pitchFamily="2" charset="2"/>
              <a:buChar char="Ø"/>
            </a:pPr>
            <a:r>
              <a:rPr lang="en-US" sz="2400" dirty="0" smtClean="0">
                <a:latin typeface="Georgia" panose="02040502050405020303" pitchFamily="18" charset="0"/>
              </a:rPr>
              <a:t>Specific wording is required in order to be eligible for recording under Georgia law</a:t>
            </a:r>
          </a:p>
          <a:p>
            <a:pPr marL="800100" lvl="1" indent="-342900">
              <a:buFont typeface="Wingdings" panose="05000000000000000000" pitchFamily="2" charset="2"/>
              <a:buChar char="Ø"/>
            </a:pPr>
            <a:endParaRPr lang="en-US" sz="2400" dirty="0">
              <a:latin typeface="Georgia" panose="02040502050405020303" pitchFamily="18" charset="0"/>
            </a:endParaRPr>
          </a:p>
          <a:p>
            <a:pPr marL="800100" lvl="1" indent="-342900">
              <a:buFont typeface="Wingdings" panose="05000000000000000000" pitchFamily="2" charset="2"/>
              <a:buChar char="Ø"/>
            </a:pPr>
            <a:endParaRPr lang="en-US" sz="2400" dirty="0">
              <a:latin typeface="Georgia" panose="02040502050405020303" pitchFamily="18" charset="0"/>
            </a:endParaRPr>
          </a:p>
        </p:txBody>
      </p:sp>
    </p:spTree>
    <p:extLst>
      <p:ext uri="{BB962C8B-B14F-4D97-AF65-F5344CB8AC3E}">
        <p14:creationId xmlns:p14="http://schemas.microsoft.com/office/powerpoint/2010/main" val="220635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295401" y="1440611"/>
            <a:ext cx="10075653" cy="3662541"/>
          </a:xfrm>
          <a:prstGeom prst="rect">
            <a:avLst/>
          </a:prstGeom>
          <a:noFill/>
        </p:spPr>
        <p:txBody>
          <a:bodyPr wrap="square" rtlCol="0">
            <a:spAutoFit/>
          </a:bodyPr>
          <a:lstStyle/>
          <a:p>
            <a:r>
              <a:rPr lang="en-US" sz="2400" u="sng" dirty="0" smtClean="0">
                <a:latin typeface="Georgia" panose="02040502050405020303" pitchFamily="18" charset="0"/>
              </a:rPr>
              <a:t>Notice and Notary checklist</a:t>
            </a:r>
          </a:p>
          <a:p>
            <a:endParaRPr lang="en-US" sz="2400" dirty="0">
              <a:latin typeface="Georgia" panose="02040502050405020303" pitchFamily="18" charset="0"/>
            </a:endParaRPr>
          </a:p>
          <a:p>
            <a:pPr marL="800100" lvl="1" indent="-342900">
              <a:buFont typeface="Wingdings" panose="05000000000000000000" pitchFamily="2" charset="2"/>
              <a:buChar char="Ø"/>
            </a:pPr>
            <a:r>
              <a:rPr lang="en-US" sz="2000" dirty="0" smtClean="0">
                <a:latin typeface="Georgia" panose="02040502050405020303" pitchFamily="18" charset="0"/>
              </a:rPr>
              <a:t>Signed </a:t>
            </a:r>
            <a:r>
              <a:rPr lang="en-US" sz="2000" b="1" u="sng" dirty="0" smtClean="0">
                <a:latin typeface="Georgia" panose="02040502050405020303" pitchFamily="18" charset="0"/>
              </a:rPr>
              <a:t>exactly</a:t>
            </a:r>
            <a:r>
              <a:rPr lang="en-US" sz="2000" dirty="0" smtClean="0">
                <a:latin typeface="Georgia" panose="02040502050405020303" pitchFamily="18" charset="0"/>
              </a:rPr>
              <a:t> as his/her name is typed</a:t>
            </a:r>
          </a:p>
          <a:p>
            <a:pPr marL="800100" lvl="1" indent="-342900">
              <a:buFont typeface="Wingdings" panose="05000000000000000000" pitchFamily="2" charset="2"/>
              <a:buChar char="Ø"/>
            </a:pPr>
            <a:r>
              <a:rPr lang="en-US" sz="2000" dirty="0" smtClean="0">
                <a:latin typeface="Georgia" panose="02040502050405020303" pitchFamily="18" charset="0"/>
              </a:rPr>
              <a:t>Witness signed on first witness line and printed his/her name</a:t>
            </a:r>
          </a:p>
          <a:p>
            <a:pPr marL="800100" lvl="1" indent="-342900">
              <a:buFont typeface="Wingdings" panose="05000000000000000000" pitchFamily="2" charset="2"/>
              <a:buChar char="Ø"/>
            </a:pPr>
            <a:r>
              <a:rPr lang="en-US" sz="2000" dirty="0" smtClean="0">
                <a:latin typeface="Georgia" panose="02040502050405020303" pitchFamily="18" charset="0"/>
              </a:rPr>
              <a:t>Notary has signed on the line as indicated</a:t>
            </a:r>
          </a:p>
          <a:p>
            <a:pPr marL="800100" lvl="1" indent="-342900">
              <a:buFont typeface="Wingdings" panose="05000000000000000000" pitchFamily="2" charset="2"/>
              <a:buChar char="Ø"/>
            </a:pPr>
            <a:r>
              <a:rPr lang="en-US" sz="2000" dirty="0" smtClean="0">
                <a:latin typeface="Georgia" panose="02040502050405020303" pitchFamily="18" charset="0"/>
              </a:rPr>
              <a:t>Notary commission date of expiration is written on the document</a:t>
            </a:r>
          </a:p>
          <a:p>
            <a:pPr marL="800100" lvl="1" indent="-342900">
              <a:buFont typeface="Wingdings" panose="05000000000000000000" pitchFamily="2" charset="2"/>
              <a:buChar char="Ø"/>
            </a:pPr>
            <a:r>
              <a:rPr lang="en-US" sz="2000" dirty="0" smtClean="0">
                <a:latin typeface="Georgia" panose="02040502050405020303" pitchFamily="18" charset="0"/>
              </a:rPr>
              <a:t>Notary seal</a:t>
            </a:r>
          </a:p>
          <a:p>
            <a:pPr marL="800100" lvl="1" indent="-342900">
              <a:buFont typeface="Wingdings" panose="05000000000000000000" pitchFamily="2" charset="2"/>
              <a:buChar char="Ø"/>
            </a:pPr>
            <a:r>
              <a:rPr lang="en-US" sz="2000" dirty="0" smtClean="0">
                <a:latin typeface="Georgia" panose="02040502050405020303" pitchFamily="18" charset="0"/>
              </a:rPr>
              <a:t>Photocopy of the front and back of the driver’s license of the executing party</a:t>
            </a:r>
          </a:p>
          <a:p>
            <a:pPr marL="800100" lvl="1" indent="-342900">
              <a:buFont typeface="Wingdings" panose="05000000000000000000" pitchFamily="2" charset="2"/>
              <a:buChar char="Ø"/>
            </a:pPr>
            <a:r>
              <a:rPr lang="en-US" sz="2000" dirty="0" smtClean="0">
                <a:latin typeface="Georgia" panose="02040502050405020303" pitchFamily="18" charset="0"/>
              </a:rPr>
              <a:t>Call or email agent to confirm ID if it is not a U.S. issued driver’s license </a:t>
            </a:r>
          </a:p>
          <a:p>
            <a:pPr marL="800100" lvl="1" indent="-342900">
              <a:buFont typeface="Wingdings" panose="05000000000000000000" pitchFamily="2" charset="2"/>
              <a:buChar char="Ø"/>
            </a:pPr>
            <a:r>
              <a:rPr lang="en-US" sz="2000" dirty="0" smtClean="0">
                <a:latin typeface="Georgia" panose="02040502050405020303" pitchFamily="18" charset="0"/>
              </a:rPr>
              <a:t>Contact information for the Notary</a:t>
            </a:r>
          </a:p>
          <a:p>
            <a:pPr marL="800100" lvl="1" indent="-342900">
              <a:buFont typeface="Wingdings" panose="05000000000000000000" pitchFamily="2" charset="2"/>
              <a:buChar char="Ø"/>
            </a:pPr>
            <a:r>
              <a:rPr lang="en-US" sz="2000" dirty="0" smtClean="0">
                <a:latin typeface="Georgia" panose="02040502050405020303" pitchFamily="18" charset="0"/>
              </a:rPr>
              <a:t>Information to be included in the package to be returned to the agent</a:t>
            </a:r>
            <a:endParaRPr lang="en-US" sz="2000" dirty="0">
              <a:latin typeface="Georgia" panose="02040502050405020303" pitchFamily="18" charset="0"/>
            </a:endParaRPr>
          </a:p>
        </p:txBody>
      </p:sp>
    </p:spTree>
    <p:extLst>
      <p:ext uri="{BB962C8B-B14F-4D97-AF65-F5344CB8AC3E}">
        <p14:creationId xmlns:p14="http://schemas.microsoft.com/office/powerpoint/2010/main" val="2073845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1138773"/>
          </a:xfrm>
          <a:prstGeom prst="rect">
            <a:avLst/>
          </a:prstGeom>
          <a:noFill/>
        </p:spPr>
        <p:txBody>
          <a:bodyPr wrap="square" rtlCol="0">
            <a:spAutoFit/>
          </a:bodyPr>
          <a:lstStyle/>
          <a:p>
            <a:pPr marL="457200" indent="-457200">
              <a:buFont typeface="Wingdings" panose="05000000000000000000" pitchFamily="2" charset="2"/>
              <a:buChar char="Ø"/>
            </a:pPr>
            <a:endParaRPr lang="en-US" sz="2000" dirty="0">
              <a:latin typeface="Georgia" panose="02040502050405020303" pitchFamily="18" charset="0"/>
            </a:endParaRPr>
          </a:p>
          <a:p>
            <a:pPr marL="800100" lvl="1" indent="-342900">
              <a:buFont typeface="Wingdings" panose="05000000000000000000" pitchFamily="2" charset="2"/>
              <a:buChar char="Ø"/>
            </a:pPr>
            <a:endParaRPr lang="en-US" sz="2400" dirty="0">
              <a:latin typeface="Georgia" panose="02040502050405020303" pitchFamily="18" charset="0"/>
            </a:endParaRPr>
          </a:p>
          <a:p>
            <a:pPr marL="800100" lvl="1" indent="-342900">
              <a:buFont typeface="Wingdings" panose="05000000000000000000" pitchFamily="2" charset="2"/>
              <a:buChar char="Ø"/>
            </a:pPr>
            <a:endParaRPr lang="en-US" sz="2400" dirty="0">
              <a:latin typeface="Georgia" panose="02040502050405020303" pitchFamily="18" charset="0"/>
            </a:endParaRPr>
          </a:p>
        </p:txBody>
      </p:sp>
      <p:sp>
        <p:nvSpPr>
          <p:cNvPr id="9" name="TextBox 8"/>
          <p:cNvSpPr txBox="1"/>
          <p:nvPr/>
        </p:nvSpPr>
        <p:spPr>
          <a:xfrm>
            <a:off x="1121434" y="1199072"/>
            <a:ext cx="10161917" cy="4801314"/>
          </a:xfrm>
          <a:prstGeom prst="rect">
            <a:avLst/>
          </a:prstGeom>
          <a:noFill/>
        </p:spPr>
        <p:txBody>
          <a:bodyPr wrap="square" rtlCol="0">
            <a:spAutoFit/>
          </a:bodyPr>
          <a:lstStyle/>
          <a:p>
            <a:r>
              <a:rPr lang="en-US" sz="900" dirty="0"/>
              <a:t>Notice and Checklist for Notary</a:t>
            </a:r>
          </a:p>
          <a:p>
            <a:endParaRPr lang="en-US" sz="900" dirty="0" smtClean="0"/>
          </a:p>
          <a:p>
            <a:r>
              <a:rPr lang="en-US" sz="900" dirty="0" smtClean="0"/>
              <a:t>The </a:t>
            </a:r>
            <a:r>
              <a:rPr lang="en-US" sz="900" dirty="0"/>
              <a:t>documents forwarded with this Notice are to be filed for record in the State of Georgia.  Georgia law was amended in 2015 to require that in order to be eligible to be filed for record a deed or deed to secure debt (also known as Security Deed) must be “attested by an officer as provided in Code Section 44-2-15, and attested by one other witness.”  </a:t>
            </a:r>
            <a:endParaRPr lang="en-US" sz="900" dirty="0" smtClean="0"/>
          </a:p>
          <a:p>
            <a:endParaRPr lang="en-US" sz="900" dirty="0"/>
          </a:p>
          <a:p>
            <a:r>
              <a:rPr lang="en-US" sz="900" dirty="0"/>
              <a:t>This means that we must ask that you attest the documents, by signing under a statement that indicates that you were present at the signing of the document and actually saw it being signed.   To make the documents eligible for recording in Georgia, the witness and notary must sign an attestation statement that contains this wording, and the notary must indicate the date of expiration of his or her commission and affix his or her Seal:</a:t>
            </a:r>
          </a:p>
          <a:p>
            <a:r>
              <a:rPr lang="en-US" sz="900" dirty="0"/>
              <a:t> </a:t>
            </a:r>
          </a:p>
          <a:p>
            <a:endParaRPr lang="en-US" sz="900" dirty="0"/>
          </a:p>
          <a:p>
            <a:endParaRPr lang="en-US" sz="900" dirty="0" smtClean="0"/>
          </a:p>
          <a:p>
            <a:endParaRPr lang="en-US" sz="900" dirty="0"/>
          </a:p>
          <a:p>
            <a:endParaRPr lang="en-US" sz="900" dirty="0" smtClean="0"/>
          </a:p>
          <a:p>
            <a:endParaRPr lang="en-US" sz="900" dirty="0" smtClean="0"/>
          </a:p>
          <a:p>
            <a:endParaRPr lang="en-US" sz="900" dirty="0"/>
          </a:p>
          <a:p>
            <a:endParaRPr lang="en-US" sz="900" dirty="0" smtClean="0"/>
          </a:p>
          <a:p>
            <a:r>
              <a:rPr lang="en-US" sz="900" dirty="0" smtClean="0"/>
              <a:t>It </a:t>
            </a:r>
            <a:r>
              <a:rPr lang="en-US" sz="900" dirty="0"/>
              <a:t>is essential that you sign the format that we have provided, rather than substituting another form, and that one other person sign as Witness in the place indicated on the document(s).   If you have questions about this, please contact:  ___________________________________</a:t>
            </a:r>
          </a:p>
          <a:p>
            <a:r>
              <a:rPr lang="en-US" sz="900" dirty="0"/>
              <a:t>In addition, please be sure to follow this checklist:  </a:t>
            </a:r>
          </a:p>
          <a:p>
            <a:r>
              <a:rPr lang="en-US" sz="900" dirty="0"/>
              <a:t>______ Each Document is signed by each signatory exactly as his or her name is typed below the signature line.</a:t>
            </a:r>
          </a:p>
          <a:p>
            <a:r>
              <a:rPr lang="en-US" sz="900" dirty="0"/>
              <a:t>______ Where a Witness line is provided, a Witness has signed on first witness line above the word(s) “Witness” or “Unofficial Witness,” and printed his or her name below the line</a:t>
            </a:r>
          </a:p>
          <a:p>
            <a:r>
              <a:rPr lang="en-US" sz="900" dirty="0"/>
              <a:t>_______You, as Notary, have signed on the line as indicated</a:t>
            </a:r>
          </a:p>
          <a:p>
            <a:r>
              <a:rPr lang="en-US" sz="900" dirty="0"/>
              <a:t>______ Date that the Notary commission expires has been stamped or written on the document </a:t>
            </a:r>
          </a:p>
          <a:p>
            <a:r>
              <a:rPr lang="en-US" sz="900" dirty="0"/>
              <a:t>______ Notary seal has been put on the document</a:t>
            </a:r>
          </a:p>
          <a:p>
            <a:r>
              <a:rPr lang="en-US" sz="900" dirty="0"/>
              <a:t>______ A photocopy of the front and back of the driver’s license of the person signing the document has been made– or if no copy machine is available, a photograph of the front and back of the ID.    </a:t>
            </a:r>
          </a:p>
          <a:p>
            <a:r>
              <a:rPr lang="en-US" sz="900" dirty="0"/>
              <a:t>______ If the ID is not a driver’s license issued by one of the 50 States of the United States of America, call or email to confirm that it is an acceptable ID before everyone leaves.</a:t>
            </a:r>
          </a:p>
          <a:p>
            <a:r>
              <a:rPr lang="en-US" sz="900" dirty="0"/>
              <a:t>______ Contact information in case there are any questions:  </a:t>
            </a:r>
          </a:p>
          <a:p>
            <a:r>
              <a:rPr lang="en-US" sz="900" dirty="0"/>
              <a:t>Name of Notary:  ______________________________________________________</a:t>
            </a:r>
          </a:p>
          <a:p>
            <a:r>
              <a:rPr lang="en-US" sz="900" dirty="0"/>
              <a:t>Phone number: ________________________________________________________</a:t>
            </a:r>
          </a:p>
          <a:p>
            <a:r>
              <a:rPr lang="en-US" sz="900" dirty="0"/>
              <a:t>Email: ________________________________________________________________</a:t>
            </a:r>
          </a:p>
          <a:p>
            <a:r>
              <a:rPr lang="en-US" sz="900" dirty="0"/>
              <a:t>Address: ______________________________________________________________</a:t>
            </a:r>
          </a:p>
          <a:p>
            <a:r>
              <a:rPr lang="en-US" sz="900" dirty="0"/>
              <a:t>______The following are in the envelope to send back:</a:t>
            </a:r>
          </a:p>
          <a:p>
            <a:r>
              <a:rPr lang="en-US" sz="900" dirty="0"/>
              <a:t>______Legible copy of the front and back of the driver’s license or other approved ID for each person.</a:t>
            </a:r>
          </a:p>
          <a:p>
            <a:r>
              <a:rPr lang="en-US" sz="900" dirty="0"/>
              <a:t>______The document(s</a:t>
            </a:r>
            <a:r>
              <a:rPr lang="en-US" sz="900" dirty="0" smtClean="0"/>
              <a:t>).</a:t>
            </a:r>
          </a:p>
          <a:p>
            <a:r>
              <a:rPr lang="en-US" sz="900" dirty="0"/>
              <a:t>______</a:t>
            </a:r>
            <a:r>
              <a:rPr lang="en-US" sz="900" dirty="0" smtClean="0"/>
              <a:t>This checklist.</a:t>
            </a:r>
            <a:endParaRPr lang="en-US" sz="900" dirty="0"/>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1295401" y="2234713"/>
            <a:ext cx="1619250" cy="1023620"/>
          </a:xfrm>
          <a:prstGeom prst="rect">
            <a:avLst/>
          </a:prstGeom>
        </p:spPr>
      </p:pic>
    </p:spTree>
    <p:extLst>
      <p:ext uri="{BB962C8B-B14F-4D97-AF65-F5344CB8AC3E}">
        <p14:creationId xmlns:p14="http://schemas.microsoft.com/office/powerpoint/2010/main" val="3693881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686026"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136038" cy="3539430"/>
          </a:xfrm>
          <a:prstGeom prst="rect">
            <a:avLst/>
          </a:prstGeom>
          <a:noFill/>
        </p:spPr>
        <p:txBody>
          <a:bodyPr wrap="square" rtlCol="0">
            <a:spAutoFit/>
          </a:bodyPr>
          <a:lstStyle/>
          <a:p>
            <a:endParaRPr lang="en-US" sz="2800" dirty="0" smtClean="0">
              <a:latin typeface="Georgia" panose="02040502050405020303" pitchFamily="18" charset="0"/>
            </a:endParaRPr>
          </a:p>
          <a:p>
            <a:pPr marL="285750" indent="-285750">
              <a:buFont typeface="Wingdings" panose="05000000000000000000" pitchFamily="2" charset="2"/>
              <a:buChar char="§"/>
            </a:pPr>
            <a:r>
              <a:rPr lang="en-US" sz="2800" dirty="0" smtClean="0">
                <a:latin typeface="Georgia" panose="02040502050405020303" pitchFamily="18" charset="0"/>
              </a:rPr>
              <a:t>The prevention of fraud requires careful monitoring of the documents being executed in connection with a transaction.</a:t>
            </a:r>
          </a:p>
          <a:p>
            <a:endParaRPr lang="en-US" sz="2800" dirty="0" smtClean="0">
              <a:latin typeface="Georgia" panose="02040502050405020303" pitchFamily="18" charset="0"/>
            </a:endParaRPr>
          </a:p>
          <a:p>
            <a:endParaRPr lang="en-US" sz="2800" dirty="0" smtClean="0">
              <a:latin typeface="Georgia" panose="02040502050405020303" pitchFamily="18" charset="0"/>
            </a:endParaRPr>
          </a:p>
          <a:p>
            <a:pPr marL="285750" indent="-285750">
              <a:buFont typeface="Wingdings" panose="05000000000000000000" pitchFamily="2" charset="2"/>
              <a:buChar char="§"/>
            </a:pPr>
            <a:r>
              <a:rPr lang="en-US" sz="2800" dirty="0" smtClean="0">
                <a:latin typeface="Georgia" panose="02040502050405020303" pitchFamily="18" charset="0"/>
              </a:rPr>
              <a:t>Verification of the identity of persons executing documents upon which the Company is basing a title product is the most important step in fraud prevention. </a:t>
            </a:r>
            <a:endParaRPr lang="en-US" sz="2800" dirty="0">
              <a:latin typeface="Georgia" panose="02040502050405020303" pitchFamily="18" charset="0"/>
            </a:endParaRPr>
          </a:p>
        </p:txBody>
      </p:sp>
    </p:spTree>
    <p:extLst>
      <p:ext uri="{BB962C8B-B14F-4D97-AF65-F5344CB8AC3E}">
        <p14:creationId xmlns:p14="http://schemas.microsoft.com/office/powerpoint/2010/main" val="3244755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686026"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136038" cy="3785652"/>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latin typeface="Georgia" panose="02040502050405020303" pitchFamily="18" charset="0"/>
              </a:rPr>
              <a:t>We are a team; our goal is to have good title and title insurance policies for your clients.</a:t>
            </a:r>
          </a:p>
          <a:p>
            <a:pPr marL="285750" indent="-285750">
              <a:buFont typeface="Wingdings" panose="05000000000000000000" pitchFamily="2" charset="2"/>
              <a:buChar char="§"/>
            </a:pPr>
            <a:endParaRPr lang="en-US" sz="2400" dirty="0">
              <a:latin typeface="Georgia" panose="02040502050405020303" pitchFamily="18" charset="0"/>
            </a:endParaRPr>
          </a:p>
          <a:p>
            <a:pPr marL="285750" indent="-285750">
              <a:buFont typeface="Wingdings" panose="05000000000000000000" pitchFamily="2" charset="2"/>
              <a:buChar char="§"/>
            </a:pPr>
            <a:r>
              <a:rPr lang="en-US" sz="2400" dirty="0" smtClean="0">
                <a:latin typeface="Georgia" panose="02040502050405020303" pitchFamily="18" charset="0"/>
              </a:rPr>
              <a:t>The document execution guidelines are designed to assist in this process and we are here to support you in following them.</a:t>
            </a:r>
          </a:p>
          <a:p>
            <a:pPr marL="285750" indent="-285750">
              <a:buFont typeface="Wingdings" panose="05000000000000000000" pitchFamily="2" charset="2"/>
              <a:buChar char="§"/>
            </a:pPr>
            <a:endParaRPr lang="en-US" sz="2400" dirty="0">
              <a:latin typeface="Georgia" panose="02040502050405020303" pitchFamily="18" charset="0"/>
            </a:endParaRPr>
          </a:p>
          <a:p>
            <a:pPr marL="285750" indent="-285750">
              <a:buFont typeface="Wingdings" panose="05000000000000000000" pitchFamily="2" charset="2"/>
              <a:buChar char="§"/>
            </a:pPr>
            <a:r>
              <a:rPr lang="en-US" sz="2400" dirty="0" smtClean="0">
                <a:latin typeface="Georgia" panose="02040502050405020303" pitchFamily="18" charset="0"/>
              </a:rPr>
              <a:t>We can help you find company offices around the country to assist you with any mail away closings.  You can also locate an office through our National Agency </a:t>
            </a:r>
            <a:r>
              <a:rPr lang="en-US" sz="2400" dirty="0" smtClean="0">
                <a:latin typeface="Georgia" panose="02040502050405020303" pitchFamily="18" charset="0"/>
              </a:rPr>
              <a:t>website at </a:t>
            </a:r>
            <a:r>
              <a:rPr lang="en-US" sz="2400" dirty="0" smtClean="0">
                <a:solidFill>
                  <a:srgbClr val="0070C0"/>
                </a:solidFill>
                <a:latin typeface="Georgia" panose="02040502050405020303" pitchFamily="18" charset="0"/>
                <a:hlinkClick r:id="rId3"/>
              </a:rPr>
              <a:t>nationalagency.fntg.com.</a:t>
            </a:r>
            <a:endParaRPr lang="en-US" sz="2400" dirty="0" smtClean="0">
              <a:solidFill>
                <a:srgbClr val="0070C0"/>
              </a:solidFill>
              <a:latin typeface="Georgia" panose="02040502050405020303" pitchFamily="18" charset="0"/>
            </a:endParaRPr>
          </a:p>
          <a:p>
            <a:pPr lvl="1" algn="ctr"/>
            <a:endParaRPr lang="en-US" sz="2400" dirty="0">
              <a:latin typeface="Georgia" panose="02040502050405020303" pitchFamily="18" charset="0"/>
            </a:endParaRPr>
          </a:p>
        </p:txBody>
      </p:sp>
    </p:spTree>
    <p:extLst>
      <p:ext uri="{BB962C8B-B14F-4D97-AF65-F5344CB8AC3E}">
        <p14:creationId xmlns:p14="http://schemas.microsoft.com/office/powerpoint/2010/main" val="1558171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5969000"/>
            <a:ext cx="9824049"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3562709"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6" name="TextBox 5"/>
          <p:cNvSpPr txBox="1"/>
          <p:nvPr/>
        </p:nvSpPr>
        <p:spPr>
          <a:xfrm>
            <a:off x="1295400" y="1319841"/>
            <a:ext cx="9730596" cy="3693319"/>
          </a:xfrm>
          <a:prstGeom prst="rect">
            <a:avLst/>
          </a:prstGeom>
          <a:noFill/>
        </p:spPr>
        <p:txBody>
          <a:bodyPr wrap="square" rtlCol="0">
            <a:spAutoFit/>
          </a:bodyPr>
          <a:lstStyle/>
          <a:p>
            <a:pPr marL="0" lvl="1" algn="ctr"/>
            <a:endParaRPr lang="en-US" sz="3600" dirty="0" smtClean="0">
              <a:latin typeface="Georgia" panose="02040502050405020303" pitchFamily="18" charset="0"/>
              <a:cs typeface="Arial" panose="020B0604020202020204" pitchFamily="34" charset="0"/>
            </a:endParaRPr>
          </a:p>
          <a:p>
            <a:pPr marL="0" lvl="1" algn="ctr"/>
            <a:r>
              <a:rPr lang="en-US" sz="3600" dirty="0" smtClean="0">
                <a:latin typeface="Georgia" panose="02040502050405020303" pitchFamily="18" charset="0"/>
                <a:cs typeface="Arial" panose="020B0604020202020204" pitchFamily="34" charset="0"/>
              </a:rPr>
              <a:t>We welcome any questions, feedback or ideas for future topics</a:t>
            </a:r>
          </a:p>
          <a:p>
            <a:pPr marL="0" lvl="1" algn="ctr"/>
            <a:r>
              <a:rPr lang="en-US" sz="3600" dirty="0" smtClean="0">
                <a:latin typeface="Georgia" panose="02040502050405020303" pitchFamily="18" charset="0"/>
                <a:cs typeface="Arial" panose="020B0604020202020204" pitchFamily="34" charset="0"/>
              </a:rPr>
              <a:t>****************************************</a:t>
            </a:r>
          </a:p>
          <a:p>
            <a:pPr marL="0" lvl="1" algn="ctr"/>
            <a:r>
              <a:rPr lang="en-US" sz="3600" dirty="0" smtClean="0">
                <a:latin typeface="Georgia" panose="02040502050405020303" pitchFamily="18" charset="0"/>
                <a:cs typeface="Arial" panose="020B0604020202020204" pitchFamily="34" charset="0"/>
              </a:rPr>
              <a:t>Please </a:t>
            </a:r>
            <a:r>
              <a:rPr lang="en-US" sz="3600" dirty="0">
                <a:latin typeface="Georgia" panose="02040502050405020303" pitchFamily="18" charset="0"/>
                <a:cs typeface="Arial" panose="020B0604020202020204" pitchFamily="34" charset="0"/>
              </a:rPr>
              <a:t>forward them to Leigh.Monteith@fnf.com. </a:t>
            </a:r>
          </a:p>
          <a:p>
            <a:endParaRPr lang="en-US" dirty="0"/>
          </a:p>
        </p:txBody>
      </p:sp>
    </p:spTree>
    <p:extLst>
      <p:ext uri="{BB962C8B-B14F-4D97-AF65-F5344CB8AC3E}">
        <p14:creationId xmlns:p14="http://schemas.microsoft.com/office/powerpoint/2010/main" val="2182689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58554"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3088256"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715993" y="2357611"/>
            <a:ext cx="10765766" cy="2369880"/>
          </a:xfrm>
          <a:prstGeom prst="rect">
            <a:avLst/>
          </a:prstGeom>
          <a:noFill/>
        </p:spPr>
        <p:txBody>
          <a:bodyPr wrap="square" rtlCol="0">
            <a:spAutoFit/>
          </a:bodyPr>
          <a:lstStyle/>
          <a:p>
            <a:pPr lvl="1" algn="ctr"/>
            <a:r>
              <a:rPr lang="en-US" sz="3600" dirty="0">
                <a:latin typeface="Georgia" panose="02040502050405020303" pitchFamily="18" charset="0"/>
                <a:cs typeface="Arial" panose="020B0604020202020204" pitchFamily="34" charset="0"/>
              </a:rPr>
              <a:t>Thank </a:t>
            </a:r>
            <a:r>
              <a:rPr lang="en-US" sz="3600" dirty="0" smtClean="0">
                <a:latin typeface="Georgia" panose="02040502050405020303" pitchFamily="18" charset="0"/>
                <a:cs typeface="Arial" panose="020B0604020202020204" pitchFamily="34" charset="0"/>
              </a:rPr>
              <a:t>you </a:t>
            </a:r>
            <a:r>
              <a:rPr lang="en-US" sz="3600" dirty="0">
                <a:latin typeface="Georgia" panose="02040502050405020303" pitchFamily="18" charset="0"/>
                <a:cs typeface="Arial" panose="020B0604020202020204" pitchFamily="34" charset="0"/>
              </a:rPr>
              <a:t>for attending.  </a:t>
            </a:r>
          </a:p>
          <a:p>
            <a:pPr lvl="1" algn="ctr"/>
            <a:endParaRPr lang="en-US" sz="3600" dirty="0">
              <a:latin typeface="Georgia" panose="02040502050405020303" pitchFamily="18" charset="0"/>
              <a:cs typeface="Arial" panose="020B0604020202020204" pitchFamily="34" charset="0"/>
            </a:endParaRPr>
          </a:p>
          <a:p>
            <a:pPr lvl="1" algn="ctr"/>
            <a:r>
              <a:rPr lang="en-US" sz="3600" dirty="0">
                <a:latin typeface="Georgia" panose="02040502050405020303" pitchFamily="18" charset="0"/>
                <a:cs typeface="Arial" panose="020B0604020202020204" pitchFamily="34" charset="0"/>
              </a:rPr>
              <a:t>Watch your email inbox for future seminars.</a:t>
            </a:r>
          </a:p>
          <a:p>
            <a:pPr lvl="1"/>
            <a:endParaRPr lang="en-US" sz="40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048078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97479" y="5969000"/>
            <a:ext cx="9152627"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136038" cy="4154984"/>
          </a:xfrm>
          <a:prstGeom prst="rect">
            <a:avLst/>
          </a:prstGeom>
          <a:noFill/>
        </p:spPr>
        <p:txBody>
          <a:bodyPr wrap="square" rtlCol="0">
            <a:spAutoFit/>
          </a:bodyPr>
          <a:lstStyle/>
          <a:p>
            <a:pPr marL="914400" lvl="1" indent="-457200">
              <a:buFont typeface="Wingdings" panose="05000000000000000000" pitchFamily="2" charset="2"/>
              <a:buChar char="§"/>
            </a:pPr>
            <a:r>
              <a:rPr lang="en-US" sz="2400" dirty="0" smtClean="0">
                <a:latin typeface="Georgia" panose="02040502050405020303" pitchFamily="18" charset="0"/>
              </a:rPr>
              <a:t>Most agents are aware the Company has certain requirements regarding mail away closings.</a:t>
            </a:r>
          </a:p>
          <a:p>
            <a:pPr lvl="1"/>
            <a:endParaRPr lang="en-US" sz="2400" dirty="0" smtClean="0">
              <a:latin typeface="Georgia" panose="02040502050405020303" pitchFamily="18" charset="0"/>
            </a:endParaRPr>
          </a:p>
          <a:p>
            <a:pPr marL="914400" lvl="1" indent="-457200">
              <a:buFont typeface="Wingdings" panose="05000000000000000000" pitchFamily="2" charset="2"/>
              <a:buChar char="§"/>
            </a:pPr>
            <a:r>
              <a:rPr lang="en-US" sz="2400" dirty="0" smtClean="0">
                <a:latin typeface="Georgia" panose="02040502050405020303" pitchFamily="18" charset="0"/>
              </a:rPr>
              <a:t>Why did we create guidelines for mail away closings?</a:t>
            </a:r>
          </a:p>
          <a:p>
            <a:pPr lvl="2"/>
            <a:endParaRPr lang="en-US" sz="2400" dirty="0" smtClean="0">
              <a:latin typeface="Georgia" panose="02040502050405020303" pitchFamily="18" charset="0"/>
            </a:endParaRPr>
          </a:p>
          <a:p>
            <a:pPr marL="1257300" lvl="2" indent="-342900">
              <a:buFont typeface="Wingdings" panose="05000000000000000000" pitchFamily="2" charset="2"/>
              <a:buChar char="Ø"/>
            </a:pPr>
            <a:r>
              <a:rPr lang="en-US" sz="2400" b="1" dirty="0" smtClean="0">
                <a:latin typeface="Georgia" panose="02040502050405020303" pitchFamily="18" charset="0"/>
              </a:rPr>
              <a:t>Fraud prevention</a:t>
            </a:r>
          </a:p>
          <a:p>
            <a:pPr lvl="2"/>
            <a:endParaRPr lang="en-US" sz="2400" dirty="0">
              <a:latin typeface="Georgia" panose="02040502050405020303" pitchFamily="18" charset="0"/>
            </a:endParaRPr>
          </a:p>
          <a:p>
            <a:pPr marL="914400" lvl="1" indent="-457200">
              <a:buFont typeface="Wingdings" panose="05000000000000000000" pitchFamily="2" charset="2"/>
              <a:buChar char="§"/>
            </a:pPr>
            <a:r>
              <a:rPr lang="en-US" sz="2400" dirty="0">
                <a:latin typeface="Georgia" panose="02040502050405020303" pitchFamily="18" charset="0"/>
              </a:rPr>
              <a:t>How do we prevent fraud in mail away closings?</a:t>
            </a:r>
          </a:p>
          <a:p>
            <a:pPr lvl="2"/>
            <a:endParaRPr lang="en-US" sz="2400" dirty="0">
              <a:latin typeface="Georgia" panose="02040502050405020303" pitchFamily="18" charset="0"/>
            </a:endParaRPr>
          </a:p>
          <a:p>
            <a:pPr marL="1428750" lvl="2" indent="-514350">
              <a:buFont typeface="+mj-lt"/>
              <a:buAutoNum type="arabicParenR"/>
            </a:pPr>
            <a:r>
              <a:rPr lang="en-US" sz="2400" dirty="0">
                <a:latin typeface="Georgia" panose="02040502050405020303" pitchFamily="18" charset="0"/>
              </a:rPr>
              <a:t>Chain of custody</a:t>
            </a:r>
          </a:p>
          <a:p>
            <a:pPr lvl="2"/>
            <a:r>
              <a:rPr lang="en-US" sz="2400" dirty="0" smtClean="0">
                <a:latin typeface="Georgia" panose="02040502050405020303" pitchFamily="18" charset="0"/>
              </a:rPr>
              <a:t>2</a:t>
            </a:r>
            <a:r>
              <a:rPr lang="en-US" sz="2400" dirty="0">
                <a:latin typeface="Georgia" panose="02040502050405020303" pitchFamily="18" charset="0"/>
              </a:rPr>
              <a:t>)  </a:t>
            </a:r>
            <a:r>
              <a:rPr lang="en-US" sz="2400" dirty="0" smtClean="0">
                <a:latin typeface="Georgia" panose="02040502050405020303" pitchFamily="18" charset="0"/>
              </a:rPr>
              <a:t> Identification</a:t>
            </a:r>
            <a:endParaRPr lang="en-US" sz="3200" dirty="0" smtClean="0">
              <a:latin typeface="Georgia" panose="02040502050405020303" pitchFamily="18" charset="0"/>
            </a:endParaRPr>
          </a:p>
        </p:txBody>
      </p:sp>
    </p:spTree>
    <p:extLst>
      <p:ext uri="{BB962C8B-B14F-4D97-AF65-F5344CB8AC3E}">
        <p14:creationId xmlns:p14="http://schemas.microsoft.com/office/powerpoint/2010/main" val="316910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97479" y="5969000"/>
            <a:ext cx="9152627"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5" name="TextBox 4"/>
          <p:cNvSpPr txBox="1"/>
          <p:nvPr/>
        </p:nvSpPr>
        <p:spPr>
          <a:xfrm>
            <a:off x="1440611" y="1380226"/>
            <a:ext cx="9678838" cy="4278094"/>
          </a:xfrm>
          <a:prstGeom prst="rect">
            <a:avLst/>
          </a:prstGeom>
          <a:noFill/>
        </p:spPr>
        <p:txBody>
          <a:bodyPr wrap="square" rtlCol="0">
            <a:spAutoFit/>
          </a:bodyPr>
          <a:lstStyle/>
          <a:p>
            <a:r>
              <a:rPr lang="en-US" sz="2400" u="sng" dirty="0" smtClean="0">
                <a:latin typeface="Georgia" panose="02040502050405020303" pitchFamily="18" charset="0"/>
              </a:rPr>
              <a:t>Chain of custody</a:t>
            </a:r>
          </a:p>
          <a:p>
            <a:endParaRPr lang="en-US" sz="2400" u="sng" dirty="0">
              <a:latin typeface="Georgia" panose="02040502050405020303" pitchFamily="18" charset="0"/>
            </a:endParaRPr>
          </a:p>
          <a:p>
            <a:pPr marL="914400" lvl="1" indent="-457200">
              <a:buFont typeface="Wingdings" panose="05000000000000000000" pitchFamily="2" charset="2"/>
              <a:buChar char="§"/>
            </a:pPr>
            <a:r>
              <a:rPr lang="en-US" sz="2400" dirty="0" smtClean="0">
                <a:latin typeface="Georgia" panose="02040502050405020303" pitchFamily="18" charset="0"/>
              </a:rPr>
              <a:t>Without a proper chain of custody, an interested party (seller/buyer) could provide a document that was either forged or executed by an impersonator.</a:t>
            </a:r>
          </a:p>
          <a:p>
            <a:endParaRPr lang="en-US" sz="2400" u="sng" dirty="0">
              <a:latin typeface="Georgia" panose="02040502050405020303" pitchFamily="18" charset="0"/>
            </a:endParaRPr>
          </a:p>
          <a:p>
            <a:r>
              <a:rPr lang="en-US" sz="2400" u="sng" dirty="0" smtClean="0">
                <a:latin typeface="Georgia" panose="02040502050405020303" pitchFamily="18" charset="0"/>
              </a:rPr>
              <a:t>Identification</a:t>
            </a:r>
          </a:p>
          <a:p>
            <a:pPr marL="914400" lvl="1" indent="-457200">
              <a:buFont typeface="Wingdings" panose="05000000000000000000" pitchFamily="2" charset="2"/>
              <a:buChar char="§"/>
            </a:pPr>
            <a:endParaRPr lang="en-US" sz="2800" dirty="0" smtClean="0">
              <a:latin typeface="Georgia" panose="02040502050405020303" pitchFamily="18" charset="0"/>
            </a:endParaRPr>
          </a:p>
          <a:p>
            <a:pPr marL="914400" lvl="1" indent="-457200">
              <a:buFont typeface="Wingdings" panose="05000000000000000000" pitchFamily="2" charset="2"/>
              <a:buChar char="§"/>
            </a:pPr>
            <a:r>
              <a:rPr lang="en-US" sz="2400" dirty="0" smtClean="0">
                <a:latin typeface="Georgia" panose="02040502050405020303" pitchFamily="18" charset="0"/>
              </a:rPr>
              <a:t>Trusted independent third </a:t>
            </a:r>
            <a:r>
              <a:rPr lang="en-US" sz="2400" smtClean="0">
                <a:latin typeface="Georgia" panose="02040502050405020303" pitchFamily="18" charset="0"/>
              </a:rPr>
              <a:t>party reviews </a:t>
            </a:r>
            <a:r>
              <a:rPr lang="en-US" sz="2400" dirty="0" smtClean="0">
                <a:latin typeface="Georgia" panose="02040502050405020303" pitchFamily="18" charset="0"/>
              </a:rPr>
              <a:t>the identification </a:t>
            </a:r>
            <a:r>
              <a:rPr lang="en-US" sz="2400" smtClean="0">
                <a:latin typeface="Georgia" panose="02040502050405020303" pitchFamily="18" charset="0"/>
              </a:rPr>
              <a:t>and confirms </a:t>
            </a:r>
            <a:r>
              <a:rPr lang="en-US" sz="2400" dirty="0" smtClean="0">
                <a:latin typeface="Georgia" panose="02040502050405020303" pitchFamily="18" charset="0"/>
              </a:rPr>
              <a:t>the identity of the person executing the documents.</a:t>
            </a:r>
          </a:p>
          <a:p>
            <a:pPr marL="971550" lvl="1" indent="-514350">
              <a:buFont typeface="Wingdings" panose="05000000000000000000" pitchFamily="2" charset="2"/>
              <a:buChar char="§"/>
            </a:pPr>
            <a:endParaRPr lang="en-US" sz="2800" dirty="0">
              <a:latin typeface="Georgia" panose="02040502050405020303" pitchFamily="18" charset="0"/>
            </a:endParaRPr>
          </a:p>
        </p:txBody>
      </p:sp>
    </p:spTree>
    <p:extLst>
      <p:ext uri="{BB962C8B-B14F-4D97-AF65-F5344CB8AC3E}">
        <p14:creationId xmlns:p14="http://schemas.microsoft.com/office/powerpoint/2010/main" val="648395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0" y="5969000"/>
            <a:ext cx="9742713"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136038" cy="3785652"/>
          </a:xfrm>
          <a:prstGeom prst="rect">
            <a:avLst/>
          </a:prstGeom>
          <a:noFill/>
        </p:spPr>
        <p:txBody>
          <a:bodyPr wrap="square" rtlCol="0">
            <a:spAutoFit/>
          </a:bodyPr>
          <a:lstStyle/>
          <a:p>
            <a:r>
              <a:rPr lang="en-US" sz="2400" dirty="0" smtClean="0">
                <a:latin typeface="Georgia" panose="02040502050405020303" pitchFamily="18" charset="0"/>
              </a:rPr>
              <a:t>With these concerns in mind, the Company developed the following document execution guidelines:</a:t>
            </a:r>
          </a:p>
          <a:p>
            <a:pPr marL="971550" lvl="1" indent="-514350">
              <a:buFont typeface="+mj-lt"/>
              <a:buAutoNum type="arabicParenR"/>
            </a:pPr>
            <a:endParaRPr lang="en-US" sz="2400" dirty="0">
              <a:latin typeface="Georgia" panose="02040502050405020303" pitchFamily="18" charset="0"/>
            </a:endParaRPr>
          </a:p>
          <a:p>
            <a:pPr marL="971550" lvl="1" indent="-514350">
              <a:buFont typeface="+mj-lt"/>
              <a:buAutoNum type="arabicParenR"/>
            </a:pPr>
            <a:r>
              <a:rPr lang="en-US" sz="2400" dirty="0" smtClean="0">
                <a:latin typeface="Georgia" panose="02040502050405020303" pitchFamily="18" charset="0"/>
              </a:rPr>
              <a:t>Title policy issuing </a:t>
            </a:r>
            <a:r>
              <a:rPr lang="en-US" sz="2400" dirty="0">
                <a:latin typeface="Georgia" panose="02040502050405020303" pitchFamily="18" charset="0"/>
              </a:rPr>
              <a:t>agent or </a:t>
            </a:r>
            <a:r>
              <a:rPr lang="en-US" sz="2400" dirty="0" smtClean="0">
                <a:latin typeface="Georgia" panose="02040502050405020303" pitchFamily="18" charset="0"/>
              </a:rPr>
              <a:t>authorized </a:t>
            </a:r>
            <a:r>
              <a:rPr lang="en-US" sz="2400" dirty="0">
                <a:latin typeface="Georgia" panose="02040502050405020303" pitchFamily="18" charset="0"/>
              </a:rPr>
              <a:t>employee of the </a:t>
            </a:r>
            <a:r>
              <a:rPr lang="en-US" sz="2400" dirty="0" smtClean="0">
                <a:latin typeface="Georgia" panose="02040502050405020303" pitchFamily="18" charset="0"/>
              </a:rPr>
              <a:t>Company; or</a:t>
            </a:r>
          </a:p>
          <a:p>
            <a:pPr lvl="1"/>
            <a:endParaRPr lang="en-US" sz="2400" dirty="0" smtClean="0">
              <a:latin typeface="Georgia" panose="02040502050405020303" pitchFamily="18" charset="0"/>
            </a:endParaRPr>
          </a:p>
          <a:p>
            <a:pPr marL="914400" lvl="1" indent="-457200">
              <a:buAutoNum type="arabicParenR" startAt="2"/>
            </a:pPr>
            <a:r>
              <a:rPr lang="en-US" sz="2400" dirty="0" smtClean="0">
                <a:latin typeface="Georgia" panose="02040502050405020303" pitchFamily="18" charset="0"/>
              </a:rPr>
              <a:t>Bancserv; or</a:t>
            </a:r>
          </a:p>
          <a:p>
            <a:pPr lvl="1"/>
            <a:endParaRPr lang="en-US" sz="2400" dirty="0" smtClean="0">
              <a:latin typeface="Georgia" panose="02040502050405020303" pitchFamily="18" charset="0"/>
            </a:endParaRPr>
          </a:p>
          <a:p>
            <a:pPr lvl="1"/>
            <a:r>
              <a:rPr lang="en-US" sz="2400" dirty="0" smtClean="0">
                <a:latin typeface="Georgia" panose="02040502050405020303" pitchFamily="18" charset="0"/>
              </a:rPr>
              <a:t>3)   Licensed attorney  </a:t>
            </a:r>
            <a:endParaRPr lang="en-US" sz="2400" dirty="0">
              <a:latin typeface="Georgia" panose="02040502050405020303" pitchFamily="18" charset="0"/>
            </a:endParaRPr>
          </a:p>
          <a:p>
            <a:pPr lvl="1"/>
            <a:endParaRPr lang="en-US" sz="2400" dirty="0" smtClean="0">
              <a:latin typeface="Georgia" panose="02040502050405020303" pitchFamily="18" charset="0"/>
            </a:endParaRPr>
          </a:p>
        </p:txBody>
      </p:sp>
    </p:spTree>
    <p:extLst>
      <p:ext uri="{BB962C8B-B14F-4D97-AF65-F5344CB8AC3E}">
        <p14:creationId xmlns:p14="http://schemas.microsoft.com/office/powerpoint/2010/main" val="3763485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397479" y="5969000"/>
            <a:ext cx="9152627"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136038" cy="3785652"/>
          </a:xfrm>
          <a:prstGeom prst="rect">
            <a:avLst/>
          </a:prstGeom>
          <a:noFill/>
        </p:spPr>
        <p:txBody>
          <a:bodyPr wrap="square" rtlCol="0">
            <a:spAutoFit/>
          </a:bodyPr>
          <a:lstStyle/>
          <a:p>
            <a:r>
              <a:rPr lang="en-US" sz="2800" u="sng" dirty="0" smtClean="0">
                <a:latin typeface="Georgia" panose="02040502050405020303" pitchFamily="18" charset="0"/>
              </a:rPr>
              <a:t>Document Execution Guidelines</a:t>
            </a:r>
          </a:p>
          <a:p>
            <a:pPr lvl="1"/>
            <a:endParaRPr lang="en-US" sz="3200" dirty="0">
              <a:latin typeface="Georgia" panose="02040502050405020303" pitchFamily="18" charset="0"/>
            </a:endParaRPr>
          </a:p>
          <a:p>
            <a:pPr marL="971550" lvl="1" indent="-514350">
              <a:buFont typeface="+mj-lt"/>
              <a:buAutoNum type="arabicParenR"/>
            </a:pPr>
            <a:r>
              <a:rPr lang="en-US" dirty="0" smtClean="0">
                <a:latin typeface="Georgia" panose="02040502050405020303" pitchFamily="18" charset="0"/>
              </a:rPr>
              <a:t>All document signings must be conducted in the presence of a </a:t>
            </a:r>
            <a:r>
              <a:rPr lang="en-US" b="1" u="sng" dirty="0" smtClean="0">
                <a:latin typeface="Georgia" panose="02040502050405020303" pitchFamily="18" charset="0"/>
              </a:rPr>
              <a:t>title </a:t>
            </a:r>
            <a:r>
              <a:rPr lang="en-US" b="1" u="sng" dirty="0">
                <a:latin typeface="Georgia" panose="02040502050405020303" pitchFamily="18" charset="0"/>
              </a:rPr>
              <a:t>policy issuing agent</a:t>
            </a:r>
            <a:r>
              <a:rPr lang="en-US" dirty="0">
                <a:latin typeface="Georgia" panose="02040502050405020303" pitchFamily="18" charset="0"/>
              </a:rPr>
              <a:t> </a:t>
            </a:r>
            <a:r>
              <a:rPr lang="en-US" dirty="0" smtClean="0">
                <a:latin typeface="Georgia" panose="02040502050405020303" pitchFamily="18" charset="0"/>
              </a:rPr>
              <a:t>or an </a:t>
            </a:r>
            <a:r>
              <a:rPr lang="en-US" b="1" u="sng" dirty="0" smtClean="0">
                <a:latin typeface="Georgia" panose="02040502050405020303" pitchFamily="18" charset="0"/>
              </a:rPr>
              <a:t>authorized employee of the Company</a:t>
            </a:r>
            <a:r>
              <a:rPr lang="en-US" dirty="0" smtClean="0">
                <a:latin typeface="Georgia" panose="02040502050405020303" pitchFamily="18" charset="0"/>
              </a:rPr>
              <a:t> (collectively “Company Representative”) regardless of who performs the actual notarization.  The Company Representative </a:t>
            </a:r>
            <a:r>
              <a:rPr lang="en-US" b="1" u="sng" dirty="0" smtClean="0">
                <a:latin typeface="Georgia" panose="02040502050405020303" pitchFamily="18" charset="0"/>
              </a:rPr>
              <a:t>must</a:t>
            </a:r>
            <a:r>
              <a:rPr lang="en-US" dirty="0" smtClean="0">
                <a:latin typeface="Georgia" panose="02040502050405020303" pitchFamily="18" charset="0"/>
              </a:rPr>
              <a:t> require the production of proper identification and </a:t>
            </a:r>
            <a:r>
              <a:rPr lang="en-US" b="1" u="sng" dirty="0" smtClean="0">
                <a:latin typeface="Georgia" panose="02040502050405020303" pitchFamily="18" charset="0"/>
              </a:rPr>
              <a:t>personally examine it </a:t>
            </a:r>
            <a:r>
              <a:rPr lang="en-US" dirty="0" smtClean="0">
                <a:latin typeface="Georgia" panose="02040502050405020303" pitchFamily="18" charset="0"/>
              </a:rPr>
              <a:t>to verify the identity of the executing parties.  It is the responsibility of the Company or title policy issuing agent to insure the notary follows industry standards in conducting the signing; or</a:t>
            </a:r>
          </a:p>
          <a:p>
            <a:pPr marL="971550" lvl="1" indent="-514350">
              <a:buFont typeface="+mj-lt"/>
              <a:buAutoNum type="arabicParenR"/>
            </a:pPr>
            <a:endParaRPr lang="en-US" dirty="0">
              <a:latin typeface="Georgia" panose="02040502050405020303" pitchFamily="18" charset="0"/>
            </a:endParaRPr>
          </a:p>
          <a:p>
            <a:pPr marL="1257300" lvl="2" indent="-342900">
              <a:buFont typeface="Wingdings" panose="05000000000000000000" pitchFamily="2" charset="2"/>
              <a:buChar char="Ø"/>
            </a:pPr>
            <a:r>
              <a:rPr lang="en-US" dirty="0" smtClean="0">
                <a:latin typeface="Georgia" panose="02040502050405020303" pitchFamily="18" charset="0"/>
              </a:rPr>
              <a:t>Note: Underwriting approval is not required if </a:t>
            </a:r>
            <a:r>
              <a:rPr lang="en-US" dirty="0">
                <a:latin typeface="Georgia" panose="02040502050405020303" pitchFamily="18" charset="0"/>
              </a:rPr>
              <a:t>you utilized </a:t>
            </a:r>
            <a:r>
              <a:rPr lang="en-US" dirty="0" smtClean="0">
                <a:latin typeface="Georgia" panose="02040502050405020303" pitchFamily="18" charset="0"/>
              </a:rPr>
              <a:t>this method for </a:t>
            </a:r>
            <a:r>
              <a:rPr lang="en-US" dirty="0">
                <a:latin typeface="Georgia" panose="02040502050405020303" pitchFamily="18" charset="0"/>
              </a:rPr>
              <a:t>the document </a:t>
            </a:r>
            <a:r>
              <a:rPr lang="en-US" dirty="0" smtClean="0">
                <a:latin typeface="Georgia" panose="02040502050405020303" pitchFamily="18" charset="0"/>
              </a:rPr>
              <a:t>signings in a mail away closing.</a:t>
            </a:r>
            <a:endParaRPr lang="en-US" dirty="0">
              <a:latin typeface="Georgia" panose="02040502050405020303" pitchFamily="18" charset="0"/>
            </a:endParaRPr>
          </a:p>
        </p:txBody>
      </p:sp>
    </p:spTree>
    <p:extLst>
      <p:ext uri="{BB962C8B-B14F-4D97-AF65-F5344CB8AC3E}">
        <p14:creationId xmlns:p14="http://schemas.microsoft.com/office/powerpoint/2010/main" val="304710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4770537"/>
          </a:xfrm>
          <a:prstGeom prst="rect">
            <a:avLst/>
          </a:prstGeom>
          <a:noFill/>
        </p:spPr>
        <p:txBody>
          <a:bodyPr wrap="square" rtlCol="0">
            <a:spAutoFit/>
          </a:bodyPr>
          <a:lstStyle/>
          <a:p>
            <a:r>
              <a:rPr lang="en-US" sz="2800" u="sng" dirty="0" smtClean="0">
                <a:latin typeface="Georgia" panose="02040502050405020303" pitchFamily="18" charset="0"/>
              </a:rPr>
              <a:t>Document Execution Guidelines</a:t>
            </a:r>
          </a:p>
          <a:p>
            <a:pPr lvl="1"/>
            <a:endParaRPr lang="en-US" sz="3200" dirty="0" smtClean="0">
              <a:latin typeface="Georgia" panose="02040502050405020303" pitchFamily="18" charset="0"/>
            </a:endParaRPr>
          </a:p>
          <a:p>
            <a:pPr marL="971550" lvl="1" indent="-514350">
              <a:buFont typeface="+mj-lt"/>
              <a:buAutoNum type="arabicParenR" startAt="2"/>
            </a:pPr>
            <a:r>
              <a:rPr lang="en-US" sz="2400" dirty="0" smtClean="0">
                <a:latin typeface="Georgia" panose="02040502050405020303" pitchFamily="18" charset="0"/>
              </a:rPr>
              <a:t>The document signings must be conducted utilizing a notary selected through </a:t>
            </a:r>
            <a:r>
              <a:rPr lang="en-US" sz="2400" b="1" u="sng" dirty="0" smtClean="0">
                <a:latin typeface="Georgia" panose="02040502050405020303" pitchFamily="18" charset="0"/>
              </a:rPr>
              <a:t>Bancserv</a:t>
            </a:r>
            <a:r>
              <a:rPr lang="en-US" sz="2400" dirty="0" smtClean="0">
                <a:latin typeface="Georgia" panose="02040502050405020303" pitchFamily="18" charset="0"/>
              </a:rPr>
              <a:t>.  </a:t>
            </a:r>
          </a:p>
          <a:p>
            <a:pPr lvl="1"/>
            <a:endParaRPr lang="en-US" sz="2400" dirty="0" smtClean="0">
              <a:latin typeface="Georgia" panose="02040502050405020303" pitchFamily="18" charset="0"/>
            </a:endParaRPr>
          </a:p>
          <a:p>
            <a:pPr lvl="1"/>
            <a:r>
              <a:rPr lang="en-US" sz="2400" dirty="0">
                <a:latin typeface="Georgia" panose="02040502050405020303" pitchFamily="18" charset="0"/>
              </a:rPr>
              <a:t>	</a:t>
            </a:r>
            <a:r>
              <a:rPr lang="en-US" sz="2400" dirty="0" smtClean="0">
                <a:latin typeface="Georgia" panose="02040502050405020303" pitchFamily="18" charset="0"/>
              </a:rPr>
              <a:t>(Information on Bancserv can be obtained from its website at 	</a:t>
            </a:r>
            <a:r>
              <a:rPr lang="en-US" sz="2400" dirty="0" smtClean="0">
                <a:latin typeface="Georgia" panose="02040502050405020303" pitchFamily="18" charset="0"/>
                <a:hlinkClick r:id="rId3"/>
              </a:rPr>
              <a:t>www.bancserv.net</a:t>
            </a:r>
            <a:r>
              <a:rPr lang="en-US" sz="2400" dirty="0" smtClean="0">
                <a:latin typeface="Georgia" panose="02040502050405020303" pitchFamily="18" charset="0"/>
              </a:rPr>
              <a:t> or 800-721-5558); or</a:t>
            </a:r>
          </a:p>
          <a:p>
            <a:pPr lvl="1"/>
            <a:endParaRPr lang="en-US" sz="2400" dirty="0">
              <a:latin typeface="Georgia" panose="02040502050405020303" pitchFamily="18" charset="0"/>
            </a:endParaRPr>
          </a:p>
          <a:p>
            <a:pPr marL="1257300" lvl="2" indent="-342900">
              <a:buFont typeface="Wingdings" panose="05000000000000000000" pitchFamily="2" charset="2"/>
              <a:buChar char="Ø"/>
            </a:pPr>
            <a:r>
              <a:rPr lang="en-US" sz="2400" dirty="0" smtClean="0">
                <a:latin typeface="Georgia" panose="02040502050405020303" pitchFamily="18" charset="0"/>
              </a:rPr>
              <a:t>Note: Underwriting </a:t>
            </a:r>
            <a:r>
              <a:rPr lang="en-US" sz="2400" dirty="0">
                <a:latin typeface="Georgia" panose="02040502050405020303" pitchFamily="18" charset="0"/>
              </a:rPr>
              <a:t>approval is not required if you utilized this method for </a:t>
            </a:r>
            <a:r>
              <a:rPr lang="en-US" sz="2400" dirty="0" smtClean="0">
                <a:latin typeface="Georgia" panose="02040502050405020303" pitchFamily="18" charset="0"/>
              </a:rPr>
              <a:t>a mail away closing.</a:t>
            </a:r>
            <a:endParaRPr lang="en-US" sz="2400" dirty="0">
              <a:latin typeface="Georgia" panose="02040502050405020303" pitchFamily="18" charset="0"/>
            </a:endParaRPr>
          </a:p>
          <a:p>
            <a:pPr lvl="1"/>
            <a:endParaRPr lang="en-US" sz="2400" dirty="0" smtClean="0">
              <a:latin typeface="Georgia" panose="02040502050405020303" pitchFamily="18" charset="0"/>
            </a:endParaRPr>
          </a:p>
          <a:p>
            <a:pPr lvl="1"/>
            <a:endParaRPr lang="en-US" sz="2400" dirty="0">
              <a:latin typeface="Georgia" panose="02040502050405020303" pitchFamily="18" charset="0"/>
            </a:endParaRPr>
          </a:p>
        </p:txBody>
      </p:sp>
    </p:spTree>
    <p:extLst>
      <p:ext uri="{BB962C8B-B14F-4D97-AF65-F5344CB8AC3E}">
        <p14:creationId xmlns:p14="http://schemas.microsoft.com/office/powerpoint/2010/main" val="1032228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3847207"/>
          </a:xfrm>
          <a:prstGeom prst="rect">
            <a:avLst/>
          </a:prstGeom>
          <a:noFill/>
        </p:spPr>
        <p:txBody>
          <a:bodyPr wrap="square" rtlCol="0">
            <a:spAutoFit/>
          </a:bodyPr>
          <a:lstStyle/>
          <a:p>
            <a:r>
              <a:rPr lang="en-US" sz="2800" u="sng" dirty="0" smtClean="0">
                <a:latin typeface="Georgia" panose="02040502050405020303" pitchFamily="18" charset="0"/>
              </a:rPr>
              <a:t>Document Execution Guidelines</a:t>
            </a:r>
          </a:p>
          <a:p>
            <a:pPr lvl="1"/>
            <a:endParaRPr lang="en-US" sz="2400" dirty="0">
              <a:latin typeface="Georgia" panose="02040502050405020303" pitchFamily="18" charset="0"/>
            </a:endParaRPr>
          </a:p>
          <a:p>
            <a:pPr marL="971550" lvl="1" indent="-514350">
              <a:buFont typeface="+mj-lt"/>
              <a:buAutoNum type="arabicParenR" startAt="3"/>
            </a:pPr>
            <a:r>
              <a:rPr lang="en-US" sz="2400" dirty="0" smtClean="0">
                <a:latin typeface="Georgia" panose="02040502050405020303" pitchFamily="18" charset="0"/>
              </a:rPr>
              <a:t>The document signings must be conducted under the supervision of an </a:t>
            </a:r>
            <a:r>
              <a:rPr lang="en-US" sz="2400" b="1" u="sng" dirty="0" smtClean="0">
                <a:latin typeface="Georgia" panose="02040502050405020303" pitchFamily="18" charset="0"/>
              </a:rPr>
              <a:t>attorney actively licensed in the state </a:t>
            </a:r>
            <a:r>
              <a:rPr lang="en-US" sz="2400" dirty="0" smtClean="0">
                <a:latin typeface="Georgia" panose="02040502050405020303" pitchFamily="18" charset="0"/>
              </a:rPr>
              <a:t>where the document signings take place.</a:t>
            </a:r>
          </a:p>
          <a:p>
            <a:pPr lvl="1"/>
            <a:endParaRPr lang="en-US" sz="2400" dirty="0">
              <a:latin typeface="Georgia" panose="02040502050405020303" pitchFamily="18" charset="0"/>
            </a:endParaRPr>
          </a:p>
          <a:p>
            <a:pPr lvl="1"/>
            <a:endParaRPr lang="en-US" sz="2400" dirty="0" smtClean="0">
              <a:latin typeface="Georgia" panose="02040502050405020303" pitchFamily="18" charset="0"/>
            </a:endParaRPr>
          </a:p>
          <a:p>
            <a:pPr marL="1257300" lvl="2" indent="-342900">
              <a:buFont typeface="Wingdings" panose="05000000000000000000" pitchFamily="2" charset="2"/>
              <a:buChar char="Ø"/>
            </a:pPr>
            <a:r>
              <a:rPr lang="en-US" sz="2400" dirty="0">
                <a:latin typeface="Georgia" panose="02040502050405020303" pitchFamily="18" charset="0"/>
              </a:rPr>
              <a:t>Note: </a:t>
            </a:r>
            <a:r>
              <a:rPr lang="en-US" sz="2400" dirty="0" smtClean="0">
                <a:latin typeface="Georgia" panose="02040502050405020303" pitchFamily="18" charset="0"/>
              </a:rPr>
              <a:t>You are not required to obtain underwriting </a:t>
            </a:r>
            <a:r>
              <a:rPr lang="en-US" sz="2400" dirty="0">
                <a:latin typeface="Georgia" panose="02040502050405020303" pitchFamily="18" charset="0"/>
              </a:rPr>
              <a:t>approval </a:t>
            </a:r>
            <a:r>
              <a:rPr lang="en-US" sz="2400" dirty="0" smtClean="0">
                <a:latin typeface="Georgia" panose="02040502050405020303" pitchFamily="18" charset="0"/>
              </a:rPr>
              <a:t>if </a:t>
            </a:r>
            <a:r>
              <a:rPr lang="en-US" sz="2400" dirty="0">
                <a:latin typeface="Georgia" panose="02040502050405020303" pitchFamily="18" charset="0"/>
              </a:rPr>
              <a:t>you utilized this method for </a:t>
            </a:r>
            <a:r>
              <a:rPr lang="en-US" sz="2400" dirty="0" smtClean="0">
                <a:latin typeface="Georgia" panose="02040502050405020303" pitchFamily="18" charset="0"/>
              </a:rPr>
              <a:t>a mail away closing.</a:t>
            </a:r>
            <a:endParaRPr lang="en-US" sz="2400" dirty="0">
              <a:latin typeface="Georgia" panose="02040502050405020303" pitchFamily="18" charset="0"/>
            </a:endParaRPr>
          </a:p>
          <a:p>
            <a:pPr lvl="1"/>
            <a:endParaRPr lang="en-US" sz="2400" dirty="0">
              <a:latin typeface="Georgia" panose="02040502050405020303" pitchFamily="18" charset="0"/>
            </a:endParaRPr>
          </a:p>
        </p:txBody>
      </p:sp>
    </p:spTree>
    <p:extLst>
      <p:ext uri="{BB962C8B-B14F-4D97-AF65-F5344CB8AC3E}">
        <p14:creationId xmlns:p14="http://schemas.microsoft.com/office/powerpoint/2010/main" val="216922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3662541"/>
          </a:xfrm>
          <a:prstGeom prst="rect">
            <a:avLst/>
          </a:prstGeom>
          <a:noFill/>
        </p:spPr>
        <p:txBody>
          <a:bodyPr wrap="square" rtlCol="0">
            <a:spAutoFit/>
          </a:bodyPr>
          <a:lstStyle/>
          <a:p>
            <a:r>
              <a:rPr lang="en-US" sz="2800" u="sng" dirty="0" smtClean="0">
                <a:latin typeface="Georgia" panose="02040502050405020303" pitchFamily="18" charset="0"/>
              </a:rPr>
              <a:t>International signings</a:t>
            </a:r>
          </a:p>
          <a:p>
            <a:endParaRPr lang="en-US" sz="2800" u="sng" dirty="0">
              <a:latin typeface="Georgia" panose="02040502050405020303" pitchFamily="18" charset="0"/>
            </a:endParaRPr>
          </a:p>
          <a:p>
            <a:pPr marL="514350" indent="-514350">
              <a:buFont typeface="+mj-lt"/>
              <a:buAutoNum type="arabicPeriod"/>
            </a:pPr>
            <a:r>
              <a:rPr lang="en-US" sz="2800" dirty="0" smtClean="0">
                <a:latin typeface="Georgia" panose="02040502050405020303" pitchFamily="18" charset="0"/>
              </a:rPr>
              <a:t>U.S. Embassy or Consulate</a:t>
            </a:r>
          </a:p>
          <a:p>
            <a:endParaRPr lang="en-US" sz="2800" dirty="0" smtClean="0">
              <a:latin typeface="Georgia" panose="02040502050405020303" pitchFamily="18" charset="0"/>
            </a:endParaRPr>
          </a:p>
          <a:p>
            <a:pPr marL="514350" indent="-514350">
              <a:buFont typeface="+mj-lt"/>
              <a:buAutoNum type="arabicPeriod"/>
            </a:pPr>
            <a:r>
              <a:rPr lang="en-US" sz="2800" dirty="0" smtClean="0">
                <a:latin typeface="Georgia" panose="02040502050405020303" pitchFamily="18" charset="0"/>
              </a:rPr>
              <a:t>Country </a:t>
            </a:r>
            <a:r>
              <a:rPr lang="en-US" sz="2800" dirty="0" smtClean="0">
                <a:latin typeface="Georgia" panose="02040502050405020303" pitchFamily="18" charset="0"/>
              </a:rPr>
              <a:t>that is a signatory to Hague Convention</a:t>
            </a:r>
          </a:p>
          <a:p>
            <a:endParaRPr lang="en-US" sz="2800" dirty="0" smtClean="0">
              <a:latin typeface="Georgia" panose="02040502050405020303" pitchFamily="18" charset="0"/>
            </a:endParaRPr>
          </a:p>
          <a:p>
            <a:pPr marL="800100" lvl="1" indent="-342900">
              <a:buFont typeface="Wingdings" panose="05000000000000000000" pitchFamily="2" charset="2"/>
              <a:buChar char="Ø"/>
            </a:pPr>
            <a:r>
              <a:rPr lang="en-US" sz="2000" dirty="0" smtClean="0">
                <a:latin typeface="Georgia" panose="02040502050405020303" pitchFamily="18" charset="0"/>
              </a:rPr>
              <a:t>Please contact our office for approval regarding any signings that will occur outside of the U.S.</a:t>
            </a:r>
            <a:endParaRPr lang="en-US" sz="2000" dirty="0">
              <a:latin typeface="Georgia" panose="02040502050405020303" pitchFamily="18" charset="0"/>
            </a:endParaRPr>
          </a:p>
          <a:p>
            <a:pPr lvl="1"/>
            <a:endParaRPr lang="en-US" sz="2400" dirty="0">
              <a:latin typeface="Georgia" panose="02040502050405020303" pitchFamily="18" charset="0"/>
            </a:endParaRPr>
          </a:p>
        </p:txBody>
      </p:sp>
    </p:spTree>
    <p:extLst>
      <p:ext uri="{BB962C8B-B14F-4D97-AF65-F5344CB8AC3E}">
        <p14:creationId xmlns:p14="http://schemas.microsoft.com/office/powerpoint/2010/main" val="53992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295401" y="5969000"/>
            <a:ext cx="9824048" cy="279400"/>
          </a:xfrm>
        </p:spPr>
        <p:txBody>
          <a:bodyPr/>
          <a:lstStyle/>
          <a:p>
            <a:pPr algn="ctr"/>
            <a:r>
              <a:rPr lang="en-US" dirty="0" smtClean="0"/>
              <a:t>15MU Fidelity National Title Insurance Company</a:t>
            </a:r>
            <a:endParaRPr lang="en-US" dirty="0"/>
          </a:p>
        </p:txBody>
      </p:sp>
      <p:sp>
        <p:nvSpPr>
          <p:cNvPr id="3" name="TextBox 2"/>
          <p:cNvSpPr txBox="1"/>
          <p:nvPr/>
        </p:nvSpPr>
        <p:spPr>
          <a:xfrm>
            <a:off x="4295955" y="715992"/>
            <a:ext cx="2596551" cy="400110"/>
          </a:xfrm>
          <a:prstGeom prst="rect">
            <a:avLst/>
          </a:prstGeom>
          <a:noFill/>
        </p:spPr>
        <p:txBody>
          <a:bodyPr wrap="square" rtlCol="0">
            <a:spAutoFit/>
          </a:bodyPr>
          <a:lstStyle/>
          <a:p>
            <a:pPr algn="ctr"/>
            <a:r>
              <a:rPr lang="en-US" sz="2000" dirty="0" smtClean="0">
                <a:latin typeface="Georgia" panose="02040502050405020303" pitchFamily="18" charset="0"/>
              </a:rPr>
              <a:t>   </a:t>
            </a:r>
            <a:r>
              <a:rPr lang="en-US" sz="2000" dirty="0" smtClean="0">
                <a:solidFill>
                  <a:schemeClr val="bg1">
                    <a:lumMod val="50000"/>
                  </a:schemeClr>
                </a:solidFill>
                <a:latin typeface="Georgia" panose="02040502050405020303" pitchFamily="18" charset="0"/>
              </a:rPr>
              <a:t>Mail Away Closings</a:t>
            </a:r>
          </a:p>
        </p:txBody>
      </p:sp>
      <p:sp>
        <p:nvSpPr>
          <p:cNvPr id="4" name="TextBox 3"/>
          <p:cNvSpPr txBox="1"/>
          <p:nvPr/>
        </p:nvSpPr>
        <p:spPr>
          <a:xfrm>
            <a:off x="1043796" y="1483743"/>
            <a:ext cx="10075653" cy="2616101"/>
          </a:xfrm>
          <a:prstGeom prst="rect">
            <a:avLst/>
          </a:prstGeom>
          <a:noFill/>
        </p:spPr>
        <p:txBody>
          <a:bodyPr wrap="square" rtlCol="0">
            <a:spAutoFit/>
          </a:bodyPr>
          <a:lstStyle/>
          <a:p>
            <a:r>
              <a:rPr lang="en-US" sz="2800" u="sng" dirty="0" smtClean="0">
                <a:latin typeface="Georgia" panose="02040502050405020303" pitchFamily="18" charset="0"/>
              </a:rPr>
              <a:t>Members of the U.S. Military</a:t>
            </a:r>
          </a:p>
          <a:p>
            <a:endParaRPr lang="en-US" sz="2800" dirty="0">
              <a:latin typeface="Georgia" panose="02040502050405020303" pitchFamily="18" charset="0"/>
            </a:endParaRPr>
          </a:p>
          <a:p>
            <a:pPr marL="914400" lvl="1" indent="-457200">
              <a:buFont typeface="Wingdings" panose="05000000000000000000" pitchFamily="2" charset="2"/>
              <a:buChar char="Ø"/>
            </a:pPr>
            <a:r>
              <a:rPr lang="en-US" sz="2800" dirty="0" smtClean="0">
                <a:latin typeface="Georgia" panose="02040502050405020303" pitchFamily="18" charset="0"/>
              </a:rPr>
              <a:t>Execute documents on the base</a:t>
            </a:r>
          </a:p>
          <a:p>
            <a:pPr marL="914400" lvl="1" indent="-457200">
              <a:buFont typeface="Wingdings" panose="05000000000000000000" pitchFamily="2" charset="2"/>
              <a:buChar char="Ø"/>
            </a:pPr>
            <a:endParaRPr lang="en-US" sz="2800" dirty="0">
              <a:latin typeface="Georgia" panose="02040502050405020303" pitchFamily="18" charset="0"/>
            </a:endParaRPr>
          </a:p>
          <a:p>
            <a:pPr marL="914400" lvl="1" indent="-457200">
              <a:buFont typeface="Wingdings" panose="05000000000000000000" pitchFamily="2" charset="2"/>
              <a:buChar char="Ø"/>
            </a:pPr>
            <a:r>
              <a:rPr lang="en-US" sz="2800" dirty="0" smtClean="0">
                <a:latin typeface="Georgia" panose="02040502050405020303" pitchFamily="18" charset="0"/>
              </a:rPr>
              <a:t>J.A.G. or U.S. Notary</a:t>
            </a:r>
            <a:endParaRPr lang="en-US" sz="2800" dirty="0">
              <a:latin typeface="Georgia" panose="02040502050405020303" pitchFamily="18" charset="0"/>
            </a:endParaRPr>
          </a:p>
          <a:p>
            <a:pPr lvl="1"/>
            <a:endParaRPr lang="en-US" sz="2400" dirty="0">
              <a:latin typeface="Georgia" panose="02040502050405020303" pitchFamily="18" charset="0"/>
            </a:endParaRPr>
          </a:p>
        </p:txBody>
      </p:sp>
    </p:spTree>
    <p:extLst>
      <p:ext uri="{BB962C8B-B14F-4D97-AF65-F5344CB8AC3E}">
        <p14:creationId xmlns:p14="http://schemas.microsoft.com/office/powerpoint/2010/main" val="90998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934</TotalTime>
  <Words>1311</Words>
  <Application>Microsoft Office PowerPoint</Application>
  <PresentationFormat>Widescreen</PresentationFormat>
  <Paragraphs>187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AngsanaUPC</vt:lpstr>
      <vt:lpstr>Arial</vt:lpstr>
      <vt:lpstr>Calibri</vt:lpstr>
      <vt:lpstr>Garamond</vt:lpstr>
      <vt:lpstr>Georgia</vt:lpstr>
      <vt:lpstr>Wingdings</vt:lpstr>
      <vt:lpstr>Organic</vt:lpstr>
      <vt:lpstr> 15 Minute University Series: Mail Away Closings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Fidelity National Financial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 Away Closings</dc:title>
  <dc:creator>Monteith, Leigh</dc:creator>
  <cp:lastModifiedBy>Monteith, Leigh</cp:lastModifiedBy>
  <cp:revision>67</cp:revision>
  <dcterms:created xsi:type="dcterms:W3CDTF">2016-05-27T18:14:58Z</dcterms:created>
  <dcterms:modified xsi:type="dcterms:W3CDTF">2016-06-10T19:45:54Z</dcterms:modified>
</cp:coreProperties>
</file>