
<file path=[Content_Types].xml><?xml version="1.0" encoding="utf-8"?>
<Types xmlns="http://schemas.openxmlformats.org/package/2006/content-types">
  <Default Extension="tmp" ContentType="image/png"/>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44"/>
  </p:notesMasterIdLst>
  <p:sldIdLst>
    <p:sldId id="256" r:id="rId2"/>
    <p:sldId id="257" r:id="rId3"/>
    <p:sldId id="260" r:id="rId4"/>
    <p:sldId id="313" r:id="rId5"/>
    <p:sldId id="325" r:id="rId6"/>
    <p:sldId id="312" r:id="rId7"/>
    <p:sldId id="326" r:id="rId8"/>
    <p:sldId id="327" r:id="rId9"/>
    <p:sldId id="284" r:id="rId10"/>
    <p:sldId id="263" r:id="rId11"/>
    <p:sldId id="265" r:id="rId12"/>
    <p:sldId id="270" r:id="rId13"/>
    <p:sldId id="328" r:id="rId14"/>
    <p:sldId id="271" r:id="rId15"/>
    <p:sldId id="277" r:id="rId16"/>
    <p:sldId id="273" r:id="rId17"/>
    <p:sldId id="274" r:id="rId18"/>
    <p:sldId id="276" r:id="rId19"/>
    <p:sldId id="289" r:id="rId20"/>
    <p:sldId id="317" r:id="rId21"/>
    <p:sldId id="290" r:id="rId22"/>
    <p:sldId id="298" r:id="rId23"/>
    <p:sldId id="318" r:id="rId24"/>
    <p:sldId id="319" r:id="rId25"/>
    <p:sldId id="297" r:id="rId26"/>
    <p:sldId id="303" r:id="rId27"/>
    <p:sldId id="304" r:id="rId28"/>
    <p:sldId id="314" r:id="rId29"/>
    <p:sldId id="322" r:id="rId30"/>
    <p:sldId id="323" r:id="rId31"/>
    <p:sldId id="320" r:id="rId32"/>
    <p:sldId id="296" r:id="rId33"/>
    <p:sldId id="294" r:id="rId34"/>
    <p:sldId id="306" r:id="rId35"/>
    <p:sldId id="308" r:id="rId36"/>
    <p:sldId id="293" r:id="rId37"/>
    <p:sldId id="315" r:id="rId38"/>
    <p:sldId id="321" r:id="rId39"/>
    <p:sldId id="261" r:id="rId40"/>
    <p:sldId id="262" r:id="rId41"/>
    <p:sldId id="258" r:id="rId42"/>
    <p:sldId id="259"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0000"/>
    <a:srgbClr val="D8EE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4" d="100"/>
          <a:sy n="74" d="100"/>
        </p:scale>
        <p:origin x="84" y="6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0739C-E90A-4D23-ABB6-51567B54BA60}" type="datetimeFigureOut">
              <a:rPr lang="en-US" smtClean="0"/>
              <a:t>3/10/2017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17A010-176E-48BB-A3BA-920CC49B8E4C}" type="slidenum">
              <a:rPr lang="en-US" smtClean="0"/>
              <a:t>‹#›</a:t>
            </a:fld>
            <a:endParaRPr lang="en-US"/>
          </a:p>
        </p:txBody>
      </p:sp>
    </p:spTree>
    <p:extLst>
      <p:ext uri="{BB962C8B-B14F-4D97-AF65-F5344CB8AC3E}">
        <p14:creationId xmlns:p14="http://schemas.microsoft.com/office/powerpoint/2010/main" val="1392258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a:t>
            </a:fld>
            <a:endParaRPr lang="en-US"/>
          </a:p>
        </p:txBody>
      </p:sp>
    </p:spTree>
    <p:extLst>
      <p:ext uri="{BB962C8B-B14F-4D97-AF65-F5344CB8AC3E}">
        <p14:creationId xmlns:p14="http://schemas.microsoft.com/office/powerpoint/2010/main" val="2896736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10</a:t>
            </a:fld>
            <a:endParaRPr lang="en-US"/>
          </a:p>
        </p:txBody>
      </p:sp>
    </p:spTree>
    <p:extLst>
      <p:ext uri="{BB962C8B-B14F-4D97-AF65-F5344CB8AC3E}">
        <p14:creationId xmlns:p14="http://schemas.microsoft.com/office/powerpoint/2010/main" val="34745320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11</a:t>
            </a:fld>
            <a:endParaRPr lang="en-US"/>
          </a:p>
        </p:txBody>
      </p:sp>
    </p:spTree>
    <p:extLst>
      <p:ext uri="{BB962C8B-B14F-4D97-AF65-F5344CB8AC3E}">
        <p14:creationId xmlns:p14="http://schemas.microsoft.com/office/powerpoint/2010/main" val="649002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12</a:t>
            </a:fld>
            <a:endParaRPr lang="en-US"/>
          </a:p>
        </p:txBody>
      </p:sp>
    </p:spTree>
    <p:extLst>
      <p:ext uri="{BB962C8B-B14F-4D97-AF65-F5344CB8AC3E}">
        <p14:creationId xmlns:p14="http://schemas.microsoft.com/office/powerpoint/2010/main" val="22726263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13</a:t>
            </a:fld>
            <a:endParaRPr lang="en-US"/>
          </a:p>
        </p:txBody>
      </p:sp>
    </p:spTree>
    <p:extLst>
      <p:ext uri="{BB962C8B-B14F-4D97-AF65-F5344CB8AC3E}">
        <p14:creationId xmlns:p14="http://schemas.microsoft.com/office/powerpoint/2010/main" val="41576503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14</a:t>
            </a:fld>
            <a:endParaRPr lang="en-US"/>
          </a:p>
        </p:txBody>
      </p:sp>
    </p:spTree>
    <p:extLst>
      <p:ext uri="{BB962C8B-B14F-4D97-AF65-F5344CB8AC3E}">
        <p14:creationId xmlns:p14="http://schemas.microsoft.com/office/powerpoint/2010/main" val="3441249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15</a:t>
            </a:fld>
            <a:endParaRPr lang="en-US"/>
          </a:p>
        </p:txBody>
      </p:sp>
    </p:spTree>
    <p:extLst>
      <p:ext uri="{BB962C8B-B14F-4D97-AF65-F5344CB8AC3E}">
        <p14:creationId xmlns:p14="http://schemas.microsoft.com/office/powerpoint/2010/main" val="3713864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16</a:t>
            </a:fld>
            <a:endParaRPr lang="en-US"/>
          </a:p>
        </p:txBody>
      </p:sp>
    </p:spTree>
    <p:extLst>
      <p:ext uri="{BB962C8B-B14F-4D97-AF65-F5344CB8AC3E}">
        <p14:creationId xmlns:p14="http://schemas.microsoft.com/office/powerpoint/2010/main" val="35922244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17</a:t>
            </a:fld>
            <a:endParaRPr lang="en-US"/>
          </a:p>
        </p:txBody>
      </p:sp>
    </p:spTree>
    <p:extLst>
      <p:ext uri="{BB962C8B-B14F-4D97-AF65-F5344CB8AC3E}">
        <p14:creationId xmlns:p14="http://schemas.microsoft.com/office/powerpoint/2010/main" val="8002620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18</a:t>
            </a:fld>
            <a:endParaRPr lang="en-US"/>
          </a:p>
        </p:txBody>
      </p:sp>
    </p:spTree>
    <p:extLst>
      <p:ext uri="{BB962C8B-B14F-4D97-AF65-F5344CB8AC3E}">
        <p14:creationId xmlns:p14="http://schemas.microsoft.com/office/powerpoint/2010/main" val="1591233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19</a:t>
            </a:fld>
            <a:endParaRPr lang="en-US"/>
          </a:p>
        </p:txBody>
      </p:sp>
    </p:spTree>
    <p:extLst>
      <p:ext uri="{BB962C8B-B14F-4D97-AF65-F5344CB8AC3E}">
        <p14:creationId xmlns:p14="http://schemas.microsoft.com/office/powerpoint/2010/main" val="1967968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a:t>
            </a:fld>
            <a:endParaRPr lang="en-US"/>
          </a:p>
        </p:txBody>
      </p:sp>
    </p:spTree>
    <p:extLst>
      <p:ext uri="{BB962C8B-B14F-4D97-AF65-F5344CB8AC3E}">
        <p14:creationId xmlns:p14="http://schemas.microsoft.com/office/powerpoint/2010/main" val="39032796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20</a:t>
            </a:fld>
            <a:endParaRPr lang="en-US"/>
          </a:p>
        </p:txBody>
      </p:sp>
    </p:spTree>
    <p:extLst>
      <p:ext uri="{BB962C8B-B14F-4D97-AF65-F5344CB8AC3E}">
        <p14:creationId xmlns:p14="http://schemas.microsoft.com/office/powerpoint/2010/main" val="1669861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21</a:t>
            </a:fld>
            <a:endParaRPr lang="en-US"/>
          </a:p>
        </p:txBody>
      </p:sp>
    </p:spTree>
    <p:extLst>
      <p:ext uri="{BB962C8B-B14F-4D97-AF65-F5344CB8AC3E}">
        <p14:creationId xmlns:p14="http://schemas.microsoft.com/office/powerpoint/2010/main" val="37117709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22</a:t>
            </a:fld>
            <a:endParaRPr lang="en-US"/>
          </a:p>
        </p:txBody>
      </p:sp>
    </p:spTree>
    <p:extLst>
      <p:ext uri="{BB962C8B-B14F-4D97-AF65-F5344CB8AC3E}">
        <p14:creationId xmlns:p14="http://schemas.microsoft.com/office/powerpoint/2010/main" val="33214873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23</a:t>
            </a:fld>
            <a:endParaRPr lang="en-US"/>
          </a:p>
        </p:txBody>
      </p:sp>
    </p:spTree>
    <p:extLst>
      <p:ext uri="{BB962C8B-B14F-4D97-AF65-F5344CB8AC3E}">
        <p14:creationId xmlns:p14="http://schemas.microsoft.com/office/powerpoint/2010/main" val="18573319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24</a:t>
            </a:fld>
            <a:endParaRPr lang="en-US"/>
          </a:p>
        </p:txBody>
      </p:sp>
    </p:spTree>
    <p:extLst>
      <p:ext uri="{BB962C8B-B14F-4D97-AF65-F5344CB8AC3E}">
        <p14:creationId xmlns:p14="http://schemas.microsoft.com/office/powerpoint/2010/main" val="21041333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25</a:t>
            </a:fld>
            <a:endParaRPr lang="en-US"/>
          </a:p>
        </p:txBody>
      </p:sp>
    </p:spTree>
    <p:extLst>
      <p:ext uri="{BB962C8B-B14F-4D97-AF65-F5344CB8AC3E}">
        <p14:creationId xmlns:p14="http://schemas.microsoft.com/office/powerpoint/2010/main" val="37240623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26</a:t>
            </a:fld>
            <a:endParaRPr lang="en-US"/>
          </a:p>
        </p:txBody>
      </p:sp>
    </p:spTree>
    <p:extLst>
      <p:ext uri="{BB962C8B-B14F-4D97-AF65-F5344CB8AC3E}">
        <p14:creationId xmlns:p14="http://schemas.microsoft.com/office/powerpoint/2010/main" val="31045556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27</a:t>
            </a:fld>
            <a:endParaRPr lang="en-US"/>
          </a:p>
        </p:txBody>
      </p:sp>
    </p:spTree>
    <p:extLst>
      <p:ext uri="{BB962C8B-B14F-4D97-AF65-F5344CB8AC3E}">
        <p14:creationId xmlns:p14="http://schemas.microsoft.com/office/powerpoint/2010/main" val="20760365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28</a:t>
            </a:fld>
            <a:endParaRPr lang="en-US"/>
          </a:p>
        </p:txBody>
      </p:sp>
    </p:spTree>
    <p:extLst>
      <p:ext uri="{BB962C8B-B14F-4D97-AF65-F5344CB8AC3E}">
        <p14:creationId xmlns:p14="http://schemas.microsoft.com/office/powerpoint/2010/main" val="34692812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29</a:t>
            </a:fld>
            <a:endParaRPr lang="en-US"/>
          </a:p>
        </p:txBody>
      </p:sp>
    </p:spTree>
    <p:extLst>
      <p:ext uri="{BB962C8B-B14F-4D97-AF65-F5344CB8AC3E}">
        <p14:creationId xmlns:p14="http://schemas.microsoft.com/office/powerpoint/2010/main" val="3008166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a:t>
            </a:fld>
            <a:endParaRPr lang="en-US"/>
          </a:p>
        </p:txBody>
      </p:sp>
    </p:spTree>
    <p:extLst>
      <p:ext uri="{BB962C8B-B14F-4D97-AF65-F5344CB8AC3E}">
        <p14:creationId xmlns:p14="http://schemas.microsoft.com/office/powerpoint/2010/main" val="41634679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30</a:t>
            </a:fld>
            <a:endParaRPr lang="en-US"/>
          </a:p>
        </p:txBody>
      </p:sp>
    </p:spTree>
    <p:extLst>
      <p:ext uri="{BB962C8B-B14F-4D97-AF65-F5344CB8AC3E}">
        <p14:creationId xmlns:p14="http://schemas.microsoft.com/office/powerpoint/2010/main" val="31262095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31</a:t>
            </a:fld>
            <a:endParaRPr lang="en-US"/>
          </a:p>
        </p:txBody>
      </p:sp>
    </p:spTree>
    <p:extLst>
      <p:ext uri="{BB962C8B-B14F-4D97-AF65-F5344CB8AC3E}">
        <p14:creationId xmlns:p14="http://schemas.microsoft.com/office/powerpoint/2010/main" val="38677480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32</a:t>
            </a:fld>
            <a:endParaRPr lang="en-US"/>
          </a:p>
        </p:txBody>
      </p:sp>
    </p:spTree>
    <p:extLst>
      <p:ext uri="{BB962C8B-B14F-4D97-AF65-F5344CB8AC3E}">
        <p14:creationId xmlns:p14="http://schemas.microsoft.com/office/powerpoint/2010/main" val="25975889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33</a:t>
            </a:fld>
            <a:endParaRPr lang="en-US"/>
          </a:p>
        </p:txBody>
      </p:sp>
    </p:spTree>
    <p:extLst>
      <p:ext uri="{BB962C8B-B14F-4D97-AF65-F5344CB8AC3E}">
        <p14:creationId xmlns:p14="http://schemas.microsoft.com/office/powerpoint/2010/main" val="21453954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34</a:t>
            </a:fld>
            <a:endParaRPr lang="en-US"/>
          </a:p>
        </p:txBody>
      </p:sp>
    </p:spTree>
    <p:extLst>
      <p:ext uri="{BB962C8B-B14F-4D97-AF65-F5344CB8AC3E}">
        <p14:creationId xmlns:p14="http://schemas.microsoft.com/office/powerpoint/2010/main" val="2880064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35</a:t>
            </a:fld>
            <a:endParaRPr lang="en-US"/>
          </a:p>
        </p:txBody>
      </p:sp>
    </p:spTree>
    <p:extLst>
      <p:ext uri="{BB962C8B-B14F-4D97-AF65-F5344CB8AC3E}">
        <p14:creationId xmlns:p14="http://schemas.microsoft.com/office/powerpoint/2010/main" val="8896095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36</a:t>
            </a:fld>
            <a:endParaRPr lang="en-US"/>
          </a:p>
        </p:txBody>
      </p:sp>
    </p:spTree>
    <p:extLst>
      <p:ext uri="{BB962C8B-B14F-4D97-AF65-F5344CB8AC3E}">
        <p14:creationId xmlns:p14="http://schemas.microsoft.com/office/powerpoint/2010/main" val="4340760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37</a:t>
            </a:fld>
            <a:endParaRPr lang="en-US"/>
          </a:p>
        </p:txBody>
      </p:sp>
    </p:spTree>
    <p:extLst>
      <p:ext uri="{BB962C8B-B14F-4D97-AF65-F5344CB8AC3E}">
        <p14:creationId xmlns:p14="http://schemas.microsoft.com/office/powerpoint/2010/main" val="11608478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38</a:t>
            </a:fld>
            <a:endParaRPr lang="en-US"/>
          </a:p>
        </p:txBody>
      </p:sp>
    </p:spTree>
    <p:extLst>
      <p:ext uri="{BB962C8B-B14F-4D97-AF65-F5344CB8AC3E}">
        <p14:creationId xmlns:p14="http://schemas.microsoft.com/office/powerpoint/2010/main" val="359804416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39</a:t>
            </a:fld>
            <a:endParaRPr lang="en-US"/>
          </a:p>
        </p:txBody>
      </p:sp>
    </p:spTree>
    <p:extLst>
      <p:ext uri="{BB962C8B-B14F-4D97-AF65-F5344CB8AC3E}">
        <p14:creationId xmlns:p14="http://schemas.microsoft.com/office/powerpoint/2010/main" val="2087486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a:t>
            </a:fld>
            <a:endParaRPr lang="en-US"/>
          </a:p>
        </p:txBody>
      </p:sp>
    </p:spTree>
    <p:extLst>
      <p:ext uri="{BB962C8B-B14F-4D97-AF65-F5344CB8AC3E}">
        <p14:creationId xmlns:p14="http://schemas.microsoft.com/office/powerpoint/2010/main" val="4189846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40</a:t>
            </a:fld>
            <a:endParaRPr lang="en-US"/>
          </a:p>
        </p:txBody>
      </p:sp>
    </p:spTree>
    <p:extLst>
      <p:ext uri="{BB962C8B-B14F-4D97-AF65-F5344CB8AC3E}">
        <p14:creationId xmlns:p14="http://schemas.microsoft.com/office/powerpoint/2010/main" val="392884186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41</a:t>
            </a:fld>
            <a:endParaRPr lang="en-US"/>
          </a:p>
        </p:txBody>
      </p:sp>
    </p:spTree>
    <p:extLst>
      <p:ext uri="{BB962C8B-B14F-4D97-AF65-F5344CB8AC3E}">
        <p14:creationId xmlns:p14="http://schemas.microsoft.com/office/powerpoint/2010/main" val="27591370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42</a:t>
            </a:fld>
            <a:endParaRPr lang="en-US"/>
          </a:p>
        </p:txBody>
      </p:sp>
    </p:spTree>
    <p:extLst>
      <p:ext uri="{BB962C8B-B14F-4D97-AF65-F5344CB8AC3E}">
        <p14:creationId xmlns:p14="http://schemas.microsoft.com/office/powerpoint/2010/main" val="1725053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5</a:t>
            </a:fld>
            <a:endParaRPr lang="en-US"/>
          </a:p>
        </p:txBody>
      </p:sp>
    </p:spTree>
    <p:extLst>
      <p:ext uri="{BB962C8B-B14F-4D97-AF65-F5344CB8AC3E}">
        <p14:creationId xmlns:p14="http://schemas.microsoft.com/office/powerpoint/2010/main" val="3100474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6</a:t>
            </a:fld>
            <a:endParaRPr lang="en-US"/>
          </a:p>
        </p:txBody>
      </p:sp>
    </p:spTree>
    <p:extLst>
      <p:ext uri="{BB962C8B-B14F-4D97-AF65-F5344CB8AC3E}">
        <p14:creationId xmlns:p14="http://schemas.microsoft.com/office/powerpoint/2010/main" val="213153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7</a:t>
            </a:fld>
            <a:endParaRPr lang="en-US"/>
          </a:p>
        </p:txBody>
      </p:sp>
    </p:spTree>
    <p:extLst>
      <p:ext uri="{BB962C8B-B14F-4D97-AF65-F5344CB8AC3E}">
        <p14:creationId xmlns:p14="http://schemas.microsoft.com/office/powerpoint/2010/main" val="1925479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8</a:t>
            </a:fld>
            <a:endParaRPr lang="en-US"/>
          </a:p>
        </p:txBody>
      </p:sp>
    </p:spTree>
    <p:extLst>
      <p:ext uri="{BB962C8B-B14F-4D97-AF65-F5344CB8AC3E}">
        <p14:creationId xmlns:p14="http://schemas.microsoft.com/office/powerpoint/2010/main" val="3349161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17A010-176E-48BB-A3BA-920CC49B8E4C}" type="slidenum">
              <a:rPr lang="en-US" smtClean="0"/>
              <a:t>9</a:t>
            </a:fld>
            <a:endParaRPr lang="en-US"/>
          </a:p>
        </p:txBody>
      </p:sp>
    </p:spTree>
    <p:extLst>
      <p:ext uri="{BB962C8B-B14F-4D97-AF65-F5344CB8AC3E}">
        <p14:creationId xmlns:p14="http://schemas.microsoft.com/office/powerpoint/2010/main" val="2762712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44724E5-CF29-4B65-90EF-AAB4D23B9679}" type="datetime1">
              <a:rPr lang="en-US"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18D911-BB13-45E7-99C4-61084953DE85}" type="datetime1">
              <a:rPr lang="en-US"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9B0AAB-31FF-4D83-85FF-40186756D145}" type="datetime1">
              <a:rPr lang="en-US"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05E5C6F-F81B-481E-A013-02926181A668}" type="datetime1">
              <a:rPr lang="en-US" smtClean="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91F1348-D424-4A26-B952-2CE9717079C4}" type="datetime1">
              <a:rPr lang="en-US" smtClean="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D5A6C0D-EADE-4884-A4B3-5BEC4BA7D155}" type="datetime1">
              <a:rPr lang="en-US" smtClean="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7E101A-C3DA-420C-B495-A232A89081FB}" type="datetime1">
              <a:rPr lang="en-US"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1B83DF-6F2A-4E16-B951-52880B03B7EA}" type="datetime1">
              <a:rPr lang="en-US"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D3F652-F8A9-4FFD-A8F5-3383935C28D2}" type="datetime1">
              <a:rPr lang="en-US"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B0F691-3730-4780-9676-2B4D867D1526}" type="datetime1">
              <a:rPr lang="en-US"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8B28102-6CAF-45D1-A5FA-AE0563B2B723}" type="datetime1">
              <a:rPr lang="en-US" smtClean="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786672-C857-4889-8050-5C9C7E0BAD9F}" type="datetime1">
              <a:rPr lang="en-US" smtClean="0"/>
              <a:t>3/10/2017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E2754E-4D20-45EF-9B8C-E3C0AA89A87B}" type="datetime1">
              <a:rPr lang="en-US" smtClean="0"/>
              <a:t>3/10/2017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9DBCAF-3800-40A9-A639-791AE83FD72E}" type="datetime1">
              <a:rPr lang="en-US" smtClean="0"/>
              <a:t>3/10/2017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B199C2-4DBA-4692-86F8-2AAF2344782D}" type="datetime1">
              <a:rPr lang="en-US" smtClean="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31D2A5-15FB-4EBE-AA0A-E02E23123CDD}" type="datetime1">
              <a:rPr lang="en-US" smtClean="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30636B4-5864-47ED-A921-79D8E7B6886C}" type="datetime1">
              <a:rPr lang="en-US" smtClean="0"/>
              <a:t>3/10/2017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microsoft.com/office/2007/relationships/hdphoto" Target="../media/hdphoto1.wdp"/></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microsoft.com/office/2007/relationships/hdphoto" Target="../media/hdphoto1.wdp"/></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microsoft.com/office/2007/relationships/hdphoto" Target="../media/hdphoto1.wdp"/></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microsoft.com/office/2007/relationships/hdphoto" Target="../media/hdphoto1.wdp"/></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microsoft.com/office/2007/relationships/hdphoto" Target="../media/hdphoto1.wdp"/></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microsoft.com/office/2007/relationships/hdphoto" Target="../media/hdphoto1.wdp"/></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microsoft.com/office/2007/relationships/hdphoto" Target="../media/hdphoto1.wdp"/></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microsoft.com/office/2007/relationships/hdphoto" Target="../media/hdphoto1.wdp"/></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microsoft.com/office/2007/relationships/hdphoto" Target="../media/hdphoto1.wdp"/></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microsoft.com/office/2007/relationships/hdphoto" Target="../media/hdphoto1.wdp"/></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microsoft.com/office/2007/relationships/hdphoto" Target="../media/hdphoto1.wdp"/></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microsoft.com/office/2007/relationships/hdphoto" Target="../media/hdphoto1.wdp"/></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 Id="rId5" Type="http://schemas.openxmlformats.org/officeDocument/2006/relationships/hyperlink" Target="mailto:Polly.Campbell@fnf.com" TargetMode="Externa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microsoft.com/office/2007/relationships/hdphoto" Target="../media/hdphoto1.wdp"/></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2.xml"/><Relationship Id="rId5" Type="http://schemas.openxmlformats.org/officeDocument/2006/relationships/hyperlink" Target="mailto:Blair.Leary@fnf.com" TargetMode="External"/><Relationship Id="rId4" Type="http://schemas.microsoft.com/office/2007/relationships/hdphoto" Target="../media/hdphoto1.wdp"/></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2.xml"/><Relationship Id="rId5" Type="http://schemas.openxmlformats.org/officeDocument/2006/relationships/image" Target="../media/image4.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0116" y="312458"/>
            <a:ext cx="6733309" cy="2746923"/>
          </a:xfrm>
          <a:prstGeom prst="rect">
            <a:avLst/>
          </a:prstGeom>
          <a:effectLst>
            <a:softEdge rad="127000"/>
          </a:effectLst>
        </p:spPr>
      </p:pic>
      <p:sp>
        <p:nvSpPr>
          <p:cNvPr id="3" name="Subtitle 2"/>
          <p:cNvSpPr>
            <a:spLocks noGrp="1"/>
          </p:cNvSpPr>
          <p:nvPr>
            <p:ph type="subTitle" idx="1"/>
          </p:nvPr>
        </p:nvSpPr>
        <p:spPr>
          <a:xfrm>
            <a:off x="2082905" y="3476723"/>
            <a:ext cx="8915399" cy="2677862"/>
          </a:xfrm>
        </p:spPr>
        <p:txBody>
          <a:bodyPr>
            <a:normAutofit fontScale="92500" lnSpcReduction="20000"/>
          </a:bodyPr>
          <a:lstStyle/>
          <a:p>
            <a:pPr lvl="0" algn="ctr">
              <a:buClr>
                <a:srgbClr val="90C226"/>
              </a:buClr>
              <a:buSzPct val="80000"/>
            </a:pPr>
            <a:r>
              <a:rPr lang="en-US" sz="6600" dirty="0">
                <a:ln w="3175">
                  <a:solidFill>
                    <a:schemeClr val="accent4">
                      <a:lumMod val="50000"/>
                    </a:schemeClr>
                  </a:solidFill>
                </a:ln>
                <a:solidFill>
                  <a:srgbClr val="92D050"/>
                </a:solidFill>
                <a:latin typeface="BodoniPS" panose="02070603060706020303" pitchFamily="18" charset="0"/>
                <a:cs typeface="Andalus" panose="02020603050405020304" pitchFamily="18" charset="-78"/>
              </a:rPr>
              <a:t>Welcome to </a:t>
            </a:r>
            <a:r>
              <a:rPr lang="en-US" sz="6600" dirty="0" smtClean="0">
                <a:ln w="3175">
                  <a:solidFill>
                    <a:schemeClr val="accent4">
                      <a:lumMod val="50000"/>
                    </a:schemeClr>
                  </a:solidFill>
                </a:ln>
                <a:solidFill>
                  <a:srgbClr val="92D050"/>
                </a:solidFill>
                <a:latin typeface="BodoniPS" panose="02070603060706020303" pitchFamily="18" charset="0"/>
                <a:cs typeface="Andalus" panose="02020603050405020304" pitchFamily="18" charset="-78"/>
              </a:rPr>
              <a:t>Fidelity’s </a:t>
            </a:r>
            <a:endParaRPr lang="en-US" sz="6600" dirty="0">
              <a:ln w="3175">
                <a:solidFill>
                  <a:schemeClr val="accent4">
                    <a:lumMod val="50000"/>
                  </a:schemeClr>
                </a:solidFill>
              </a:ln>
              <a:solidFill>
                <a:srgbClr val="92D050"/>
              </a:solidFill>
              <a:latin typeface="BodoniPS" panose="02070603060706020303" pitchFamily="18" charset="0"/>
              <a:cs typeface="Andalus" panose="02020603050405020304" pitchFamily="18" charset="-78"/>
            </a:endParaRPr>
          </a:p>
          <a:p>
            <a:pPr lvl="0" algn="ctr">
              <a:buClr>
                <a:srgbClr val="90C226"/>
              </a:buClr>
              <a:buSzPct val="80000"/>
            </a:pPr>
            <a:r>
              <a:rPr lang="en-US" sz="6600" dirty="0">
                <a:ln w="3175">
                  <a:solidFill>
                    <a:schemeClr val="accent4">
                      <a:lumMod val="50000"/>
                    </a:schemeClr>
                  </a:solidFill>
                </a:ln>
                <a:solidFill>
                  <a:srgbClr val="92D050"/>
                </a:solidFill>
                <a:latin typeface="BodoniPS" panose="02070603060706020303" pitchFamily="18" charset="0"/>
                <a:cs typeface="Andalus" panose="02020603050405020304" pitchFamily="18" charset="-78"/>
              </a:rPr>
              <a:t>Fifteen Minute </a:t>
            </a:r>
          </a:p>
          <a:p>
            <a:pPr lvl="0" algn="ctr">
              <a:buClr>
                <a:srgbClr val="90C226"/>
              </a:buClr>
              <a:buSzPct val="80000"/>
            </a:pPr>
            <a:r>
              <a:rPr lang="en-US" sz="6600" dirty="0">
                <a:ln w="3175">
                  <a:solidFill>
                    <a:schemeClr val="accent4">
                      <a:lumMod val="50000"/>
                    </a:schemeClr>
                  </a:solidFill>
                </a:ln>
                <a:solidFill>
                  <a:srgbClr val="92D050"/>
                </a:solidFill>
                <a:latin typeface="BodoniPS" panose="02070603060706020303" pitchFamily="18" charset="0"/>
                <a:cs typeface="Andalus" panose="02020603050405020304" pitchFamily="18" charset="-78"/>
              </a:rPr>
              <a:t>University</a:t>
            </a:r>
          </a:p>
          <a:p>
            <a:endParaRPr lang="en-US" dirty="0"/>
          </a:p>
        </p:txBody>
      </p:sp>
    </p:spTree>
    <p:extLst>
      <p:ext uri="{BB962C8B-B14F-4D97-AF65-F5344CB8AC3E}">
        <p14:creationId xmlns:p14="http://schemas.microsoft.com/office/powerpoint/2010/main" val="10334727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739669" y="1330036"/>
            <a:ext cx="10312631" cy="3661064"/>
          </a:xfrm>
        </p:spPr>
        <p:txBody>
          <a:bodyPr>
            <a:noAutofit/>
          </a:bodyPr>
          <a:lstStyle/>
          <a:p>
            <a:pPr marR="0">
              <a:lnSpc>
                <a:spcPct val="115000"/>
              </a:lnSpc>
              <a:spcBef>
                <a:spcPts val="0"/>
              </a:spcBef>
              <a:spcAft>
                <a:spcPts val="1000"/>
              </a:spcAft>
            </a:pPr>
            <a:r>
              <a:rPr lang="en-US" sz="5400" dirty="0" smtClean="0">
                <a:ea typeface="Calibri" panose="020F0502020204030204" pitchFamily="34" charset="0"/>
                <a:cs typeface="Times New Roman" panose="02020603050405020304" pitchFamily="18" charset="0"/>
              </a:rPr>
              <a:t>1. </a:t>
            </a:r>
            <a:r>
              <a:rPr lang="en-US" sz="5400" dirty="0">
                <a:ea typeface="Calibri" panose="020F0502020204030204" pitchFamily="34" charset="0"/>
                <a:cs typeface="Times New Roman" panose="02020603050405020304" pitchFamily="18" charset="0"/>
              </a:rPr>
              <a:t>Devise - Testate Succession</a:t>
            </a:r>
            <a:r>
              <a:rPr lang="en-US" sz="5400" dirty="0" smtClean="0">
                <a:ea typeface="Calibri" panose="020F0502020204030204" pitchFamily="34" charset="0"/>
                <a:cs typeface="Times New Roman" panose="02020603050405020304" pitchFamily="18" charset="0"/>
              </a:rPr>
              <a:t/>
            </a:r>
            <a:br>
              <a:rPr lang="en-US" sz="5400" dirty="0" smtClean="0">
                <a:ea typeface="Calibri" panose="020F0502020204030204" pitchFamily="34" charset="0"/>
                <a:cs typeface="Times New Roman" panose="02020603050405020304" pitchFamily="18" charset="0"/>
              </a:rPr>
            </a:br>
            <a:r>
              <a:rPr lang="en-US" sz="5400" dirty="0" smtClean="0">
                <a:ea typeface="Calibri" panose="020F0502020204030204" pitchFamily="34" charset="0"/>
                <a:cs typeface="Times New Roman" panose="02020603050405020304" pitchFamily="18" charset="0"/>
              </a:rPr>
              <a:t>2. </a:t>
            </a:r>
            <a:r>
              <a:rPr lang="en-US" sz="5400" dirty="0">
                <a:ea typeface="Calibri" panose="020F0502020204030204" pitchFamily="34" charset="0"/>
                <a:cs typeface="Times New Roman" panose="02020603050405020304" pitchFamily="18" charset="0"/>
              </a:rPr>
              <a:t>Inheritance - Intestate </a:t>
            </a:r>
            <a:r>
              <a:rPr lang="en-US" sz="5400" dirty="0" smtClean="0">
                <a:ea typeface="Calibri" panose="020F0502020204030204" pitchFamily="34" charset="0"/>
                <a:cs typeface="Times New Roman" panose="02020603050405020304" pitchFamily="18" charset="0"/>
              </a:rPr>
              <a:t>Succession</a:t>
            </a:r>
            <a:br>
              <a:rPr lang="en-US" sz="5400" dirty="0" smtClean="0">
                <a:ea typeface="Calibri" panose="020F0502020204030204" pitchFamily="34" charset="0"/>
                <a:cs typeface="Times New Roman" panose="02020603050405020304" pitchFamily="18" charset="0"/>
              </a:rPr>
            </a:br>
            <a:r>
              <a:rPr lang="en-US" sz="5400" dirty="0" smtClean="0">
                <a:ea typeface="Calibri" panose="020F0502020204030204" pitchFamily="34" charset="0"/>
                <a:cs typeface="Times New Roman" panose="02020603050405020304" pitchFamily="18" charset="0"/>
              </a:rPr>
              <a:t>3. Survivorship</a:t>
            </a:r>
            <a:br>
              <a:rPr lang="en-US" sz="5400" dirty="0" smtClean="0">
                <a:ea typeface="Calibri" panose="020F0502020204030204" pitchFamily="34" charset="0"/>
                <a:cs typeface="Times New Roman" panose="02020603050405020304" pitchFamily="18" charset="0"/>
              </a:rPr>
            </a:br>
            <a:r>
              <a:rPr lang="en-US" sz="5400" dirty="0" smtClean="0">
                <a:ea typeface="Calibri" panose="020F0502020204030204" pitchFamily="34" charset="0"/>
                <a:cs typeface="Times New Roman" panose="02020603050405020304" pitchFamily="18" charset="0"/>
              </a:rPr>
              <a:t>4. Year’s Support</a:t>
            </a:r>
            <a:endParaRPr lang="en-US" sz="54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323678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298049" y="1313872"/>
            <a:ext cx="10220851" cy="2667730"/>
          </a:xfrm>
        </p:spPr>
        <p:txBody>
          <a:bodyPr>
            <a:normAutofit/>
          </a:bodyPr>
          <a:lstStyle/>
          <a:p>
            <a:r>
              <a:rPr lang="en-US" sz="7300" dirty="0" smtClean="0">
                <a:solidFill>
                  <a:schemeClr val="bg1"/>
                </a:solidFill>
                <a:ea typeface="Calibri" panose="020F0502020204030204" pitchFamily="34" charset="0"/>
                <a:cs typeface="Times New Roman" panose="02020603050405020304" pitchFamily="18" charset="0"/>
              </a:rPr>
              <a:t>Devise </a:t>
            </a:r>
            <a:r>
              <a:rPr lang="en-US" sz="7300" dirty="0">
                <a:solidFill>
                  <a:schemeClr val="bg1"/>
                </a:solidFill>
                <a:ea typeface="Calibri" panose="020F0502020204030204" pitchFamily="34" charset="0"/>
                <a:cs typeface="Times New Roman" panose="02020603050405020304" pitchFamily="18" charset="0"/>
              </a:rPr>
              <a:t>- Testate Succession</a:t>
            </a:r>
            <a:r>
              <a:rPr lang="en-US" sz="4800" dirty="0">
                <a:solidFill>
                  <a:prstClr val="black">
                    <a:lumMod val="85000"/>
                    <a:lumOff val="15000"/>
                  </a:prstClr>
                </a:solidFill>
                <a:ea typeface="Calibri" panose="020F0502020204030204" pitchFamily="34" charset="0"/>
                <a:cs typeface="Times New Roman" panose="02020603050405020304" pitchFamily="18" charset="0"/>
              </a:rPr>
              <a:t/>
            </a:r>
            <a:br>
              <a:rPr lang="en-US" sz="4800" dirty="0">
                <a:solidFill>
                  <a:prstClr val="black">
                    <a:lumMod val="85000"/>
                    <a:lumOff val="15000"/>
                  </a:prstClr>
                </a:solidFill>
                <a:ea typeface="Calibri" panose="020F0502020204030204" pitchFamily="34" charset="0"/>
                <a:cs typeface="Times New Roman" panose="02020603050405020304" pitchFamily="18" charset="0"/>
              </a:rPr>
            </a:b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
        <p:nvSpPr>
          <p:cNvPr id="7" name="Content Placeholder 6"/>
          <p:cNvSpPr>
            <a:spLocks noGrp="1"/>
          </p:cNvSpPr>
          <p:nvPr>
            <p:ph idx="1"/>
          </p:nvPr>
        </p:nvSpPr>
        <p:spPr>
          <a:xfrm>
            <a:off x="2312508" y="3356578"/>
            <a:ext cx="8977543" cy="1571978"/>
          </a:xfrm>
        </p:spPr>
        <p:txBody>
          <a:bodyPr>
            <a:noAutofit/>
          </a:bodyPr>
          <a:lstStyle/>
          <a:p>
            <a:r>
              <a:rPr lang="en-US" sz="4800" dirty="0" smtClean="0">
                <a:solidFill>
                  <a:schemeClr val="bg1"/>
                </a:solidFill>
              </a:rPr>
              <a:t>The decedent left a Last Will and Testament.</a:t>
            </a:r>
          </a:p>
          <a:p>
            <a:r>
              <a:rPr lang="en-US" sz="4800" dirty="0" smtClean="0">
                <a:solidFill>
                  <a:schemeClr val="bg1"/>
                </a:solidFill>
              </a:rPr>
              <a:t>The decedent decided who gets the assets of the decedent.</a:t>
            </a:r>
            <a:endParaRPr lang="en-US" sz="4800" dirty="0">
              <a:solidFill>
                <a:schemeClr val="bg1"/>
              </a:solidFill>
            </a:endParaRPr>
          </a:p>
        </p:txBody>
      </p:sp>
    </p:spTree>
    <p:extLst>
      <p:ext uri="{BB962C8B-B14F-4D97-AF65-F5344CB8AC3E}">
        <p14:creationId xmlns:p14="http://schemas.microsoft.com/office/powerpoint/2010/main" val="2217681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412349" y="1313872"/>
            <a:ext cx="9393179" cy="2667730"/>
          </a:xfrm>
        </p:spPr>
        <p:txBody>
          <a:bodyPr>
            <a:normAutofit/>
          </a:bodyPr>
          <a:lstStyle/>
          <a:p>
            <a:r>
              <a:rPr lang="en-US" sz="4800" dirty="0" smtClean="0"/>
              <a:t>When the Decedent Leaves a Will</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sp>
        <p:nvSpPr>
          <p:cNvPr id="7" name="Content Placeholder 6"/>
          <p:cNvSpPr>
            <a:spLocks noGrp="1"/>
          </p:cNvSpPr>
          <p:nvPr>
            <p:ph idx="1"/>
          </p:nvPr>
        </p:nvSpPr>
        <p:spPr>
          <a:xfrm>
            <a:off x="2298827" y="2647737"/>
            <a:ext cx="9283931" cy="1769456"/>
          </a:xfrm>
        </p:spPr>
        <p:txBody>
          <a:bodyPr>
            <a:noAutofit/>
          </a:bodyPr>
          <a:lstStyle/>
          <a:p>
            <a:r>
              <a:rPr lang="en-US" sz="4800" dirty="0" smtClean="0">
                <a:solidFill>
                  <a:schemeClr val="bg1"/>
                </a:solidFill>
              </a:rPr>
              <a:t>It must be offered for probate</a:t>
            </a:r>
          </a:p>
          <a:p>
            <a:endParaRPr lang="en-US" sz="4800" dirty="0" smtClean="0">
              <a:solidFill>
                <a:schemeClr val="bg1"/>
              </a:solidFill>
            </a:endParaRPr>
          </a:p>
          <a:p>
            <a:r>
              <a:rPr lang="en-US" sz="4800" dirty="0" smtClean="0">
                <a:solidFill>
                  <a:schemeClr val="bg1"/>
                </a:solidFill>
              </a:rPr>
              <a:t>O.C.G.A. § 53-5-1 </a:t>
            </a:r>
            <a:r>
              <a:rPr lang="en-US" sz="4800" i="1" dirty="0" smtClean="0">
                <a:solidFill>
                  <a:schemeClr val="bg1"/>
                </a:solidFill>
              </a:rPr>
              <a:t>et seq. </a:t>
            </a:r>
            <a:r>
              <a:rPr lang="en-US" sz="4800" dirty="0" smtClean="0">
                <a:solidFill>
                  <a:schemeClr val="bg1"/>
                </a:solidFill>
              </a:rPr>
              <a:t>governs the probate of Wills</a:t>
            </a:r>
            <a:endParaRPr lang="en-US" sz="4800" dirty="0">
              <a:solidFill>
                <a:schemeClr val="bg1"/>
              </a:solidFill>
            </a:endParaRPr>
          </a:p>
        </p:txBody>
      </p:sp>
    </p:spTree>
    <p:extLst>
      <p:ext uri="{BB962C8B-B14F-4D97-AF65-F5344CB8AC3E}">
        <p14:creationId xmlns:p14="http://schemas.microsoft.com/office/powerpoint/2010/main" val="756661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307055" y="1320334"/>
            <a:ext cx="9393179" cy="3606418"/>
          </a:xfrm>
        </p:spPr>
        <p:txBody>
          <a:bodyPr>
            <a:noAutofit/>
          </a:bodyPr>
          <a:lstStyle/>
          <a:p>
            <a:pPr algn="ctr"/>
            <a:r>
              <a:rPr lang="en-US" sz="7200" dirty="0" smtClean="0"/>
              <a:t> If the answer is “yes” the next question:  Has the Will been probated?</a:t>
            </a: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40455793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412349" y="1313872"/>
            <a:ext cx="9393179" cy="2667730"/>
          </a:xfrm>
        </p:spPr>
        <p:txBody>
          <a:bodyPr>
            <a:normAutofit/>
          </a:bodyPr>
          <a:lstStyle/>
          <a:p>
            <a:r>
              <a:rPr lang="en-US" sz="4800" dirty="0" smtClean="0"/>
              <a:t>There are two types of probate</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sp>
        <p:nvSpPr>
          <p:cNvPr id="7" name="Content Placeholder 6"/>
          <p:cNvSpPr>
            <a:spLocks noGrp="1"/>
          </p:cNvSpPr>
          <p:nvPr>
            <p:ph idx="1"/>
          </p:nvPr>
        </p:nvSpPr>
        <p:spPr>
          <a:xfrm>
            <a:off x="2471066" y="2777144"/>
            <a:ext cx="10101934" cy="1571978"/>
          </a:xfrm>
        </p:spPr>
        <p:txBody>
          <a:bodyPr>
            <a:noAutofit/>
          </a:bodyPr>
          <a:lstStyle/>
          <a:p>
            <a:r>
              <a:rPr lang="en-US" sz="3600" dirty="0" smtClean="0">
                <a:solidFill>
                  <a:schemeClr val="bg1">
                    <a:lumMod val="90000"/>
                    <a:lumOff val="10000"/>
                  </a:schemeClr>
                </a:solidFill>
              </a:rPr>
              <a:t>1.  </a:t>
            </a:r>
            <a:r>
              <a:rPr lang="en-US" sz="3600" dirty="0" smtClean="0">
                <a:solidFill>
                  <a:schemeClr val="bg1"/>
                </a:solidFill>
              </a:rPr>
              <a:t>Probate in Common Form – </a:t>
            </a:r>
          </a:p>
          <a:p>
            <a:pPr marL="0" indent="0">
              <a:buNone/>
            </a:pPr>
            <a:r>
              <a:rPr lang="en-US" sz="3600" dirty="0">
                <a:solidFill>
                  <a:schemeClr val="bg1"/>
                </a:solidFill>
              </a:rPr>
              <a:t>	</a:t>
            </a:r>
            <a:r>
              <a:rPr lang="en-US" sz="3600" dirty="0" smtClean="0">
                <a:solidFill>
                  <a:schemeClr val="bg1"/>
                </a:solidFill>
              </a:rPr>
              <a:t>		O.C.G.A. § 53-5-15 </a:t>
            </a:r>
            <a:r>
              <a:rPr lang="en-US" sz="3600" i="1" dirty="0" smtClean="0">
                <a:solidFill>
                  <a:schemeClr val="bg1"/>
                </a:solidFill>
              </a:rPr>
              <a:t>et seq.</a:t>
            </a:r>
          </a:p>
          <a:p>
            <a:pPr marL="0" indent="0">
              <a:buNone/>
            </a:pPr>
            <a:endParaRPr lang="en-US" sz="3600" i="1" dirty="0" smtClean="0">
              <a:solidFill>
                <a:schemeClr val="bg1"/>
              </a:solidFill>
            </a:endParaRPr>
          </a:p>
          <a:p>
            <a:r>
              <a:rPr lang="en-US" sz="3600" dirty="0" smtClean="0">
                <a:solidFill>
                  <a:schemeClr val="bg1"/>
                </a:solidFill>
              </a:rPr>
              <a:t>2.  Probate in Solemn Form – </a:t>
            </a:r>
          </a:p>
          <a:p>
            <a:pPr marL="914400" lvl="2" indent="0">
              <a:buNone/>
            </a:pPr>
            <a:r>
              <a:rPr lang="en-US" sz="3600" dirty="0">
                <a:solidFill>
                  <a:schemeClr val="bg1"/>
                </a:solidFill>
              </a:rPr>
              <a:t>	</a:t>
            </a:r>
            <a:r>
              <a:rPr lang="en-US" sz="3600" dirty="0" smtClean="0">
                <a:solidFill>
                  <a:schemeClr val="bg1"/>
                </a:solidFill>
              </a:rPr>
              <a:t>O.C.G.A. § 53-5-20 </a:t>
            </a:r>
            <a:r>
              <a:rPr lang="en-US" sz="3600" i="1" dirty="0" smtClean="0">
                <a:solidFill>
                  <a:schemeClr val="bg1"/>
                </a:solidFill>
              </a:rPr>
              <a:t>et seq.</a:t>
            </a:r>
            <a:endParaRPr lang="en-US" sz="3600" i="1" dirty="0">
              <a:solidFill>
                <a:schemeClr val="bg1"/>
              </a:solidFill>
            </a:endParaRPr>
          </a:p>
        </p:txBody>
      </p:sp>
    </p:spTree>
    <p:extLst>
      <p:ext uri="{BB962C8B-B14F-4D97-AF65-F5344CB8AC3E}">
        <p14:creationId xmlns:p14="http://schemas.microsoft.com/office/powerpoint/2010/main" val="20898027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412349" y="1313872"/>
            <a:ext cx="9393179" cy="2667730"/>
          </a:xfrm>
        </p:spPr>
        <p:txBody>
          <a:bodyPr>
            <a:normAutofit/>
          </a:bodyPr>
          <a:lstStyle/>
          <a:p>
            <a:r>
              <a:rPr lang="en-US" sz="4800" dirty="0" smtClean="0"/>
              <a:t>Notice to the heirs at law is not required for Common Form Probate</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9873114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806049" y="1330036"/>
            <a:ext cx="9393179" cy="2667730"/>
          </a:xfrm>
        </p:spPr>
        <p:txBody>
          <a:bodyPr>
            <a:normAutofit fontScale="90000"/>
          </a:bodyPr>
          <a:lstStyle/>
          <a:p>
            <a:pPr algn="just"/>
            <a:r>
              <a:rPr lang="en-US" sz="4800" dirty="0" smtClean="0"/>
              <a:t>Common Form Probate is not conclusive:</a:t>
            </a:r>
            <a:br>
              <a:rPr lang="en-US" sz="4800" dirty="0" smtClean="0"/>
            </a:br>
            <a:r>
              <a:rPr lang="en-US" sz="4800" dirty="0" smtClean="0"/>
              <a:t/>
            </a:r>
            <a:br>
              <a:rPr lang="en-US" sz="4800" dirty="0" smtClean="0"/>
            </a:br>
            <a:r>
              <a:rPr lang="en-US" sz="4800" dirty="0"/>
              <a:t> </a:t>
            </a:r>
            <a:r>
              <a:rPr lang="en-US" sz="4800" dirty="0" smtClean="0"/>
              <a:t>The </a:t>
            </a:r>
            <a:r>
              <a:rPr lang="en-US" sz="4800" dirty="0"/>
              <a:t>probate of a </a:t>
            </a:r>
            <a:r>
              <a:rPr lang="en-US" sz="4800" dirty="0" smtClean="0"/>
              <a:t>Will </a:t>
            </a:r>
            <a:r>
              <a:rPr lang="en-US" sz="4800" dirty="0"/>
              <a:t>in common form is not conclusive upon anyone interested in the estate adversely to the </a:t>
            </a:r>
            <a:r>
              <a:rPr lang="en-US" sz="4800" dirty="0" smtClean="0"/>
              <a:t>Will </a:t>
            </a:r>
            <a:r>
              <a:rPr lang="en-US" sz="4800" dirty="0"/>
              <a:t>except as provided </a:t>
            </a:r>
            <a:r>
              <a:rPr lang="en-US" sz="4800" dirty="0" smtClean="0"/>
              <a:t>in Code Section 53-5-19.</a:t>
            </a:r>
            <a:endParaRPr lang="en-US" sz="4800" u="sng" dirty="0">
              <a:solidFill>
                <a:schemeClr val="bg1">
                  <a:lumMod val="90000"/>
                  <a:lumOff val="10000"/>
                </a:scheme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28906299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99196" y="221938"/>
            <a:ext cx="9393179" cy="2667730"/>
          </a:xfrm>
        </p:spPr>
        <p:txBody>
          <a:bodyPr>
            <a:normAutofit/>
          </a:bodyPr>
          <a:lstStyle/>
          <a:p>
            <a:r>
              <a:rPr lang="en-US" sz="4800" dirty="0" smtClean="0"/>
              <a:t>Common Form probate can be challenged for four years.</a:t>
            </a:r>
            <a:br>
              <a:rPr lang="en-US" sz="4800" dirty="0" smtClean="0"/>
            </a:br>
            <a:endParaRPr lang="en-US" sz="3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
        <p:nvSpPr>
          <p:cNvPr id="7" name="Content Placeholder 6"/>
          <p:cNvSpPr>
            <a:spLocks noGrp="1"/>
          </p:cNvSpPr>
          <p:nvPr>
            <p:ph idx="1"/>
          </p:nvPr>
        </p:nvSpPr>
        <p:spPr>
          <a:xfrm>
            <a:off x="1699196" y="2036136"/>
            <a:ext cx="9475015" cy="4029276"/>
          </a:xfrm>
        </p:spPr>
        <p:txBody>
          <a:bodyPr>
            <a:normAutofit fontScale="85000" lnSpcReduction="20000"/>
          </a:bodyPr>
          <a:lstStyle/>
          <a:p>
            <a:pPr algn="just"/>
            <a:r>
              <a:rPr lang="en-US" sz="3600" dirty="0">
                <a:solidFill>
                  <a:schemeClr val="bg1"/>
                </a:solidFill>
              </a:rPr>
              <a:t>Probate in common form shall become conclusive upon all parties in interest four years from the time of probate, except upon </a:t>
            </a:r>
            <a:r>
              <a:rPr lang="en-US" sz="3600" dirty="0">
                <a:solidFill>
                  <a:srgbClr val="FF0000"/>
                </a:solidFill>
              </a:rPr>
              <a:t>minor heirs </a:t>
            </a:r>
            <a:r>
              <a:rPr lang="en-US" sz="3600" dirty="0">
                <a:solidFill>
                  <a:schemeClr val="bg1"/>
                </a:solidFill>
              </a:rPr>
              <a:t>who require proof in solemn form and interpose a caveat </a:t>
            </a:r>
            <a:r>
              <a:rPr lang="en-US" sz="3600" dirty="0">
                <a:solidFill>
                  <a:srgbClr val="FF0000"/>
                </a:solidFill>
              </a:rPr>
              <a:t>within four years after reaching the age of majority</a:t>
            </a:r>
            <a:r>
              <a:rPr lang="en-US" sz="3600" dirty="0">
                <a:solidFill>
                  <a:schemeClr val="bg1"/>
                </a:solidFill>
              </a:rPr>
              <a:t>. In such case, if the will is refused probate in solemn form and no prior will is admitted to probate, an intestacy shall be declared only as to the minor or minors and not as to others whose right to caveat is barred by the lapse of time</a:t>
            </a:r>
            <a:r>
              <a:rPr lang="en-US" sz="3600" dirty="0" smtClean="0">
                <a:solidFill>
                  <a:schemeClr val="bg1"/>
                </a:solidFill>
              </a:rPr>
              <a:t>. </a:t>
            </a:r>
            <a:r>
              <a:rPr lang="en-US" sz="3600" dirty="0" smtClean="0">
                <a:solidFill>
                  <a:srgbClr val="480000">
                    <a:lumMod val="85000"/>
                    <a:lumOff val="15000"/>
                  </a:srgbClr>
                </a:solidFill>
                <a:ea typeface="+mj-ea"/>
                <a:cs typeface="+mj-cs"/>
              </a:rPr>
              <a:t>O.C.G.A. § 53-5-19</a:t>
            </a:r>
            <a:endParaRPr lang="en-US" sz="3600" dirty="0">
              <a:solidFill>
                <a:schemeClr val="bg1"/>
              </a:solidFill>
            </a:endParaRPr>
          </a:p>
        </p:txBody>
      </p:sp>
    </p:spTree>
    <p:extLst>
      <p:ext uri="{BB962C8B-B14F-4D97-AF65-F5344CB8AC3E}">
        <p14:creationId xmlns:p14="http://schemas.microsoft.com/office/powerpoint/2010/main" val="1873935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2428349" y="2668539"/>
            <a:ext cx="9393179" cy="2667730"/>
          </a:xfrm>
        </p:spPr>
        <p:txBody>
          <a:bodyPr>
            <a:normAutofit/>
          </a:bodyPr>
          <a:lstStyle/>
          <a:p>
            <a:pPr algn="ctr"/>
            <a:r>
              <a:rPr lang="en-US" sz="4800" dirty="0" smtClean="0"/>
              <a:t>Accordingly, we require that a Will must be probated in Solemn Form</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37500765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720936" y="548143"/>
            <a:ext cx="9393179" cy="2667730"/>
          </a:xfrm>
        </p:spPr>
        <p:txBody>
          <a:bodyPr>
            <a:normAutofit/>
          </a:bodyPr>
          <a:lstStyle/>
          <a:p>
            <a:r>
              <a:rPr lang="en-US" sz="4800" dirty="0" smtClean="0">
                <a:solidFill>
                  <a:srgbClr val="8A0000"/>
                </a:solidFill>
              </a:rPr>
              <a:t>Solemn Form probate:</a:t>
            </a:r>
            <a:br>
              <a:rPr lang="en-US" sz="4800" dirty="0" smtClean="0">
                <a:solidFill>
                  <a:srgbClr val="8A0000"/>
                </a:solidFill>
              </a:rPr>
            </a:b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sp>
        <p:nvSpPr>
          <p:cNvPr id="7" name="Content Placeholder 6"/>
          <p:cNvSpPr>
            <a:spLocks noGrp="1"/>
          </p:cNvSpPr>
          <p:nvPr>
            <p:ph idx="1"/>
          </p:nvPr>
        </p:nvSpPr>
        <p:spPr>
          <a:xfrm>
            <a:off x="2136572" y="1711269"/>
            <a:ext cx="8977543" cy="3970777"/>
          </a:xfrm>
        </p:spPr>
        <p:txBody>
          <a:bodyPr>
            <a:normAutofit lnSpcReduction="10000"/>
          </a:bodyPr>
          <a:lstStyle/>
          <a:p>
            <a:pPr marL="0" indent="0">
              <a:buNone/>
            </a:pPr>
            <a:r>
              <a:rPr lang="en-US" sz="3600" dirty="0" smtClean="0"/>
              <a:t>All </a:t>
            </a:r>
            <a:r>
              <a:rPr lang="en-US" sz="3600" dirty="0"/>
              <a:t>heirs at law receive notice or sign </a:t>
            </a:r>
            <a:r>
              <a:rPr lang="en-US" sz="3600" dirty="0" smtClean="0"/>
              <a:t>acknowledgments</a:t>
            </a:r>
          </a:p>
          <a:p>
            <a:pPr marL="0" indent="0">
              <a:buNone/>
            </a:pPr>
            <a:r>
              <a:rPr lang="en-US" sz="3600" dirty="0"/>
              <a:t/>
            </a:r>
            <a:br>
              <a:rPr lang="en-US" sz="3600" dirty="0"/>
            </a:br>
            <a:r>
              <a:rPr lang="en-US" sz="3600" dirty="0"/>
              <a:t>All heirs at law have an opportunity to object and be </a:t>
            </a:r>
            <a:r>
              <a:rPr lang="en-US" sz="3600" dirty="0" smtClean="0"/>
              <a:t>heard</a:t>
            </a:r>
          </a:p>
          <a:p>
            <a:pPr marL="0" indent="0">
              <a:buNone/>
            </a:pPr>
            <a:r>
              <a:rPr lang="en-US" sz="3600" dirty="0"/>
              <a:t/>
            </a:r>
            <a:br>
              <a:rPr lang="en-US" sz="3600" dirty="0"/>
            </a:br>
            <a:r>
              <a:rPr lang="en-US" sz="3600" dirty="0"/>
              <a:t>The probate is conclusive.</a:t>
            </a:r>
          </a:p>
        </p:txBody>
      </p:sp>
    </p:spTree>
    <p:extLst>
      <p:ext uri="{BB962C8B-B14F-4D97-AF65-F5344CB8AC3E}">
        <p14:creationId xmlns:p14="http://schemas.microsoft.com/office/powerpoint/2010/main" val="1836747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112997" y="1678478"/>
            <a:ext cx="10740721" cy="4455622"/>
          </a:xfrm>
        </p:spPr>
        <p:txBody>
          <a:bodyPr>
            <a:normAutofit/>
          </a:bodyPr>
          <a:lstStyle/>
          <a:p>
            <a:pPr algn="ctr"/>
            <a:r>
              <a:rPr lang="en-US" sz="6600" dirty="0">
                <a:solidFill>
                  <a:schemeClr val="bg1"/>
                </a:solidFill>
                <a:latin typeface="Footlight MT Light" panose="0204060206030A020304" pitchFamily="18" charset="0"/>
                <a:cs typeface="Andalus" panose="02020603050405020304" pitchFamily="18" charset="-78"/>
              </a:rPr>
              <a:t>“The Seller is Dead”</a:t>
            </a:r>
            <a:br>
              <a:rPr lang="en-US" sz="6600" dirty="0">
                <a:solidFill>
                  <a:schemeClr val="bg1"/>
                </a:solidFill>
                <a:latin typeface="Footlight MT Light" panose="0204060206030A020304" pitchFamily="18" charset="0"/>
                <a:cs typeface="Andalus" panose="02020603050405020304" pitchFamily="18" charset="-78"/>
              </a:rPr>
            </a:br>
            <a:r>
              <a:rPr lang="en-US" sz="6600" b="1" dirty="0">
                <a:solidFill>
                  <a:schemeClr val="bg1"/>
                </a:solidFill>
                <a:latin typeface="Footlight MT Light" panose="0204060206030A020304" pitchFamily="18" charset="0"/>
                <a:cs typeface="Andalus" panose="02020603050405020304" pitchFamily="18" charset="-78"/>
              </a:rPr>
              <a:t>~</a:t>
            </a:r>
            <a:r>
              <a:rPr lang="en-US" sz="6600" dirty="0">
                <a:solidFill>
                  <a:schemeClr val="bg1"/>
                </a:solidFill>
                <a:latin typeface="Footlight MT Light" panose="0204060206030A020304" pitchFamily="18" charset="0"/>
                <a:cs typeface="Andalus" panose="02020603050405020304" pitchFamily="18" charset="-78"/>
              </a:rPr>
              <a:t/>
            </a:r>
            <a:br>
              <a:rPr lang="en-US" sz="6600" dirty="0">
                <a:solidFill>
                  <a:schemeClr val="bg1"/>
                </a:solidFill>
                <a:latin typeface="Footlight MT Light" panose="0204060206030A020304" pitchFamily="18" charset="0"/>
                <a:cs typeface="Andalus" panose="02020603050405020304" pitchFamily="18" charset="-78"/>
              </a:rPr>
            </a:br>
            <a:r>
              <a:rPr lang="en-US" sz="6600" dirty="0">
                <a:solidFill>
                  <a:schemeClr val="bg1"/>
                </a:solidFill>
                <a:latin typeface="Footlight MT Light" panose="0204060206030A020304" pitchFamily="18" charset="0"/>
                <a:cs typeface="Andalus" panose="02020603050405020304" pitchFamily="18" charset="-78"/>
              </a:rPr>
              <a:t>What Are We </a:t>
            </a:r>
            <a:r>
              <a:rPr lang="en-US" sz="6600" dirty="0" smtClean="0">
                <a:solidFill>
                  <a:schemeClr val="bg1"/>
                </a:solidFill>
                <a:latin typeface="Footlight MT Light" panose="0204060206030A020304" pitchFamily="18" charset="0"/>
                <a:cs typeface="Andalus" panose="02020603050405020304" pitchFamily="18" charset="-78"/>
              </a:rPr>
              <a:t/>
            </a:r>
            <a:br>
              <a:rPr lang="en-US" sz="6600" dirty="0" smtClean="0">
                <a:solidFill>
                  <a:schemeClr val="bg1"/>
                </a:solidFill>
                <a:latin typeface="Footlight MT Light" panose="0204060206030A020304" pitchFamily="18" charset="0"/>
                <a:cs typeface="Andalus" panose="02020603050405020304" pitchFamily="18" charset="-78"/>
              </a:rPr>
            </a:br>
            <a:r>
              <a:rPr lang="en-US" sz="6600" dirty="0" smtClean="0">
                <a:solidFill>
                  <a:schemeClr val="bg1"/>
                </a:solidFill>
                <a:latin typeface="Footlight MT Light" panose="0204060206030A020304" pitchFamily="18" charset="0"/>
                <a:cs typeface="Andalus" panose="02020603050405020304" pitchFamily="18" charset="-78"/>
              </a:rPr>
              <a:t>Supposed </a:t>
            </a:r>
            <a:r>
              <a:rPr lang="en-US" sz="6600" dirty="0">
                <a:solidFill>
                  <a:schemeClr val="bg1"/>
                </a:solidFill>
                <a:latin typeface="Footlight MT Light" panose="0204060206030A020304" pitchFamily="18" charset="0"/>
                <a:cs typeface="Andalus" panose="02020603050405020304" pitchFamily="18" charset="-78"/>
              </a:rPr>
              <a:t>To Do Now?</a:t>
            </a:r>
            <a:endParaRPr lang="en-US" sz="6600" dirty="0">
              <a:solidFill>
                <a:schemeClr val="bg1"/>
              </a:solidFill>
              <a:latin typeface="Footlight MT Light" panose="0204060206030A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9762259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513119" y="544615"/>
            <a:ext cx="9393179" cy="2667730"/>
          </a:xfrm>
        </p:spPr>
        <p:txBody>
          <a:bodyPr>
            <a:normAutofit fontScale="90000"/>
          </a:bodyPr>
          <a:lstStyle/>
          <a:p>
            <a:r>
              <a:rPr lang="en-US" sz="4800" dirty="0" smtClean="0">
                <a:solidFill>
                  <a:srgbClr val="8A0000"/>
                </a:solidFill>
              </a:rPr>
              <a:t>Once the Will has been probated the judge will appoint one or more personal representatives to administer the estate according to the Will.  A Will </a:t>
            </a:r>
            <a:r>
              <a:rPr lang="en-US" sz="4800" dirty="0">
                <a:solidFill>
                  <a:srgbClr val="8A0000"/>
                </a:solidFill>
              </a:rPr>
              <a:t>may be administered </a:t>
            </a:r>
            <a:r>
              <a:rPr lang="en-US" sz="4800" dirty="0" smtClean="0">
                <a:solidFill>
                  <a:srgbClr val="8A0000"/>
                </a:solidFill>
              </a:rPr>
              <a:t>by:</a:t>
            </a:r>
            <a:r>
              <a:rPr lang="en-US" sz="4800" dirty="0"/>
              <a:t/>
            </a:r>
            <a:br>
              <a:rPr lang="en-US" sz="4800" dirty="0"/>
            </a:b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20</a:t>
            </a:fld>
            <a:endParaRPr lang="en-US" dirty="0"/>
          </a:p>
        </p:txBody>
      </p:sp>
      <p:sp>
        <p:nvSpPr>
          <p:cNvPr id="7" name="Content Placeholder 6"/>
          <p:cNvSpPr>
            <a:spLocks noGrp="1"/>
          </p:cNvSpPr>
          <p:nvPr>
            <p:ph idx="1"/>
          </p:nvPr>
        </p:nvSpPr>
        <p:spPr>
          <a:xfrm>
            <a:off x="2501756" y="4150558"/>
            <a:ext cx="8977543" cy="3026756"/>
          </a:xfrm>
        </p:spPr>
        <p:txBody>
          <a:bodyPr>
            <a:normAutofit/>
          </a:bodyPr>
          <a:lstStyle/>
          <a:p>
            <a:r>
              <a:rPr lang="en-US" sz="3600" dirty="0" smtClean="0">
                <a:solidFill>
                  <a:srgbClr val="8A0000"/>
                </a:solidFill>
              </a:rPr>
              <a:t>a</a:t>
            </a:r>
            <a:r>
              <a:rPr lang="en-US" sz="3600" dirty="0">
                <a:solidFill>
                  <a:srgbClr val="8A0000"/>
                </a:solidFill>
              </a:rPr>
              <a:t>. Executor / Temporary Executor</a:t>
            </a:r>
          </a:p>
          <a:p>
            <a:r>
              <a:rPr lang="en-US" sz="3600" dirty="0" smtClean="0">
                <a:solidFill>
                  <a:srgbClr val="8A0000"/>
                </a:solidFill>
              </a:rPr>
              <a:t>b</a:t>
            </a:r>
            <a:r>
              <a:rPr lang="en-US" sz="3600" dirty="0">
                <a:solidFill>
                  <a:srgbClr val="8A0000"/>
                </a:solidFill>
              </a:rPr>
              <a:t>. Administrator with Will Annexed </a:t>
            </a:r>
          </a:p>
          <a:p>
            <a:r>
              <a:rPr lang="en-US" sz="3600" dirty="0" smtClean="0">
                <a:solidFill>
                  <a:srgbClr val="8A0000"/>
                </a:solidFill>
              </a:rPr>
              <a:t>c</a:t>
            </a:r>
            <a:r>
              <a:rPr lang="en-US" sz="3600" dirty="0">
                <a:solidFill>
                  <a:srgbClr val="8A0000"/>
                </a:solidFill>
              </a:rPr>
              <a:t>. Administrator De Bonis Non with Will Annexed</a:t>
            </a:r>
          </a:p>
          <a:p>
            <a:endParaRPr lang="en-US" sz="3600" dirty="0"/>
          </a:p>
        </p:txBody>
      </p:sp>
    </p:spTree>
    <p:extLst>
      <p:ext uri="{BB962C8B-B14F-4D97-AF65-F5344CB8AC3E}">
        <p14:creationId xmlns:p14="http://schemas.microsoft.com/office/powerpoint/2010/main" val="27936038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721442" y="170422"/>
            <a:ext cx="9393179" cy="2667730"/>
          </a:xfrm>
        </p:spPr>
        <p:txBody>
          <a:bodyPr>
            <a:normAutofit fontScale="90000"/>
          </a:bodyPr>
          <a:lstStyle/>
          <a:p>
            <a:r>
              <a:rPr lang="en-US" sz="4800" dirty="0" smtClean="0"/>
              <a:t>Once the personal representative has been appointed, he or she must take an Oath of Office, and then the Probate Court will issue Letters or Temporary Letters:</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21</a:t>
            </a:fld>
            <a:endParaRPr lang="en-US" dirty="0"/>
          </a:p>
        </p:txBody>
      </p:sp>
      <p:sp>
        <p:nvSpPr>
          <p:cNvPr id="7" name="Content Placeholder 6"/>
          <p:cNvSpPr>
            <a:spLocks noGrp="1"/>
          </p:cNvSpPr>
          <p:nvPr>
            <p:ph idx="1"/>
          </p:nvPr>
        </p:nvSpPr>
        <p:spPr>
          <a:xfrm>
            <a:off x="2345641" y="2535485"/>
            <a:ext cx="8977543" cy="3285765"/>
          </a:xfrm>
        </p:spPr>
        <p:txBody>
          <a:bodyPr>
            <a:normAutofit/>
          </a:bodyPr>
          <a:lstStyle/>
          <a:p>
            <a:pPr marL="0" indent="0">
              <a:buNone/>
            </a:pPr>
            <a:r>
              <a:rPr lang="en-US" sz="3600" dirty="0"/>
              <a:t> </a:t>
            </a:r>
          </a:p>
          <a:p>
            <a:r>
              <a:rPr lang="en-US" sz="3600" dirty="0">
                <a:solidFill>
                  <a:srgbClr val="8A0000"/>
                </a:solidFill>
              </a:rPr>
              <a:t>a. Letters Testamentary – Executor</a:t>
            </a:r>
          </a:p>
          <a:p>
            <a:endParaRPr lang="en-US" sz="3600" dirty="0">
              <a:solidFill>
                <a:srgbClr val="8A0000"/>
              </a:solidFill>
            </a:endParaRPr>
          </a:p>
          <a:p>
            <a:r>
              <a:rPr lang="en-US" sz="3600" dirty="0">
                <a:solidFill>
                  <a:srgbClr val="8A0000"/>
                </a:solidFill>
              </a:rPr>
              <a:t>b. Letters of Administration with Will </a:t>
            </a:r>
            <a:r>
              <a:rPr lang="en-US" sz="3600" dirty="0" smtClean="0">
                <a:solidFill>
                  <a:srgbClr val="8A0000"/>
                </a:solidFill>
              </a:rPr>
              <a:t>					Annexed</a:t>
            </a:r>
            <a:endParaRPr lang="en-US" sz="3600" dirty="0">
              <a:solidFill>
                <a:srgbClr val="8A0000"/>
              </a:solidFill>
            </a:endParaRPr>
          </a:p>
          <a:p>
            <a:endParaRPr lang="en-US" sz="3600" dirty="0">
              <a:solidFill>
                <a:srgbClr val="8A0000"/>
              </a:solidFill>
            </a:endParaRPr>
          </a:p>
          <a:p>
            <a:endParaRPr lang="en-US" sz="3600" dirty="0"/>
          </a:p>
        </p:txBody>
      </p:sp>
    </p:spTree>
    <p:extLst>
      <p:ext uri="{BB962C8B-B14F-4D97-AF65-F5344CB8AC3E}">
        <p14:creationId xmlns:p14="http://schemas.microsoft.com/office/powerpoint/2010/main" val="19210003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22</a:t>
            </a:fld>
            <a:endParaRPr lang="en-US" dirty="0"/>
          </a:p>
        </p:txBody>
      </p:sp>
      <p:sp>
        <p:nvSpPr>
          <p:cNvPr id="7" name="Content Placeholder 6"/>
          <p:cNvSpPr>
            <a:spLocks noGrp="1"/>
          </p:cNvSpPr>
          <p:nvPr>
            <p:ph idx="1"/>
          </p:nvPr>
        </p:nvSpPr>
        <p:spPr>
          <a:xfrm>
            <a:off x="2273069" y="1330036"/>
            <a:ext cx="8977543" cy="5172364"/>
          </a:xfrm>
        </p:spPr>
        <p:txBody>
          <a:bodyPr>
            <a:normAutofit fontScale="92500" lnSpcReduction="20000"/>
          </a:bodyPr>
          <a:lstStyle/>
          <a:p>
            <a:pPr marL="0" indent="0">
              <a:buNone/>
            </a:pPr>
            <a:r>
              <a:rPr lang="en-US" sz="4400" dirty="0" smtClean="0">
                <a:solidFill>
                  <a:srgbClr val="8A0000"/>
                </a:solidFill>
              </a:rPr>
              <a:t>It is the duty of the personal representative:</a:t>
            </a:r>
          </a:p>
          <a:p>
            <a:pPr>
              <a:buFont typeface="Wingdings" panose="05000000000000000000" pitchFamily="2" charset="2"/>
              <a:buChar char="§"/>
            </a:pPr>
            <a:r>
              <a:rPr lang="en-US" sz="4400" dirty="0" smtClean="0">
                <a:solidFill>
                  <a:srgbClr val="8A0000"/>
                </a:solidFill>
              </a:rPr>
              <a:t>To marshal the assets, </a:t>
            </a:r>
          </a:p>
          <a:p>
            <a:pPr>
              <a:buFont typeface="Wingdings" panose="05000000000000000000" pitchFamily="2" charset="2"/>
              <a:buChar char="§"/>
            </a:pPr>
            <a:r>
              <a:rPr lang="en-US" sz="4400" dirty="0" smtClean="0">
                <a:solidFill>
                  <a:srgbClr val="8A0000"/>
                </a:solidFill>
              </a:rPr>
              <a:t>To sell whatever must be sold in order to pay the debts of the estate and the costs of administration, and/or to facilitate distribution,  and </a:t>
            </a:r>
          </a:p>
          <a:p>
            <a:pPr>
              <a:buFont typeface="Wingdings" panose="05000000000000000000" pitchFamily="2" charset="2"/>
              <a:buChar char="§"/>
            </a:pPr>
            <a:r>
              <a:rPr lang="en-US" sz="4400" dirty="0" smtClean="0">
                <a:solidFill>
                  <a:srgbClr val="8A0000"/>
                </a:solidFill>
              </a:rPr>
              <a:t>To distribute what is left to the beneficiaries and devisees.</a:t>
            </a:r>
            <a:endParaRPr lang="en-US" sz="4400" dirty="0">
              <a:solidFill>
                <a:srgbClr val="8A0000"/>
              </a:solidFill>
            </a:endParaRPr>
          </a:p>
        </p:txBody>
      </p:sp>
    </p:spTree>
    <p:extLst>
      <p:ext uri="{BB962C8B-B14F-4D97-AF65-F5344CB8AC3E}">
        <p14:creationId xmlns:p14="http://schemas.microsoft.com/office/powerpoint/2010/main" val="2040241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23</a:t>
            </a:fld>
            <a:endParaRPr lang="en-US" dirty="0"/>
          </a:p>
        </p:txBody>
      </p:sp>
      <p:sp>
        <p:nvSpPr>
          <p:cNvPr id="7" name="Content Placeholder 6"/>
          <p:cNvSpPr>
            <a:spLocks noGrp="1"/>
          </p:cNvSpPr>
          <p:nvPr>
            <p:ph idx="1"/>
          </p:nvPr>
        </p:nvSpPr>
        <p:spPr>
          <a:xfrm>
            <a:off x="2246173" y="2703667"/>
            <a:ext cx="9233126" cy="5714618"/>
          </a:xfrm>
        </p:spPr>
        <p:txBody>
          <a:bodyPr>
            <a:normAutofit/>
          </a:bodyPr>
          <a:lstStyle/>
          <a:p>
            <a:pPr marL="0" indent="0">
              <a:buNone/>
            </a:pPr>
            <a:r>
              <a:rPr lang="en-US" sz="4400" dirty="0" smtClean="0">
                <a:solidFill>
                  <a:srgbClr val="8A0000"/>
                </a:solidFill>
              </a:rPr>
              <a:t>It is also the duty of the personal representative:</a:t>
            </a:r>
          </a:p>
          <a:p>
            <a:pPr marL="0" indent="0">
              <a:buNone/>
            </a:pPr>
            <a:r>
              <a:rPr lang="en-US" sz="4400" dirty="0" smtClean="0">
                <a:solidFill>
                  <a:srgbClr val="8A0000"/>
                </a:solidFill>
              </a:rPr>
              <a:t>To act in accordance with the wishes of the testator as expressed in the Will, </a:t>
            </a:r>
          </a:p>
        </p:txBody>
      </p:sp>
    </p:spTree>
    <p:extLst>
      <p:ext uri="{BB962C8B-B14F-4D97-AF65-F5344CB8AC3E}">
        <p14:creationId xmlns:p14="http://schemas.microsoft.com/office/powerpoint/2010/main" val="21637413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24</a:t>
            </a:fld>
            <a:endParaRPr lang="en-US" dirty="0"/>
          </a:p>
        </p:txBody>
      </p:sp>
      <p:sp>
        <p:nvSpPr>
          <p:cNvPr id="7" name="Content Placeholder 6"/>
          <p:cNvSpPr>
            <a:spLocks noGrp="1"/>
          </p:cNvSpPr>
          <p:nvPr>
            <p:ph idx="1"/>
          </p:nvPr>
        </p:nvSpPr>
        <p:spPr>
          <a:xfrm>
            <a:off x="2362287" y="2137611"/>
            <a:ext cx="9233126" cy="5714618"/>
          </a:xfrm>
        </p:spPr>
        <p:txBody>
          <a:bodyPr>
            <a:normAutofit/>
          </a:bodyPr>
          <a:lstStyle/>
          <a:p>
            <a:pPr marL="0" indent="0">
              <a:buNone/>
            </a:pPr>
            <a:r>
              <a:rPr lang="en-US" sz="4400" dirty="0" smtClean="0">
                <a:solidFill>
                  <a:srgbClr val="8A0000"/>
                </a:solidFill>
              </a:rPr>
              <a:t>So, it is necessary before closing a sale by the personal representative to review the Will to make sure the personal representative is acting in accordance with the Will</a:t>
            </a:r>
            <a:endParaRPr lang="en-US" sz="4400" dirty="0">
              <a:solidFill>
                <a:srgbClr val="8A0000"/>
              </a:solidFill>
            </a:endParaRPr>
          </a:p>
        </p:txBody>
      </p:sp>
    </p:spTree>
    <p:extLst>
      <p:ext uri="{BB962C8B-B14F-4D97-AF65-F5344CB8AC3E}">
        <p14:creationId xmlns:p14="http://schemas.microsoft.com/office/powerpoint/2010/main" val="41916664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49817" y="621683"/>
            <a:ext cx="9256481" cy="2702088"/>
          </a:xfrm>
        </p:spPr>
        <p:txBody>
          <a:bodyPr>
            <a:normAutofit/>
          </a:bodyPr>
          <a:lstStyle/>
          <a:p>
            <a:r>
              <a:rPr lang="en-US" dirty="0" smtClean="0"/>
              <a:t>In order to sell property of the estate, the personal representative must have Power of Sale (i.e. the power and authority to sell real estate).  A Power of Sale:</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25</a:t>
            </a:fld>
            <a:endParaRPr lang="en-US" dirty="0"/>
          </a:p>
        </p:txBody>
      </p:sp>
      <p:sp>
        <p:nvSpPr>
          <p:cNvPr id="7" name="Content Placeholder 6"/>
          <p:cNvSpPr>
            <a:spLocks noGrp="1"/>
          </p:cNvSpPr>
          <p:nvPr>
            <p:ph idx="1"/>
          </p:nvPr>
        </p:nvSpPr>
        <p:spPr>
          <a:xfrm>
            <a:off x="2266993" y="3236685"/>
            <a:ext cx="8977543" cy="3026756"/>
          </a:xfrm>
        </p:spPr>
        <p:txBody>
          <a:bodyPr>
            <a:normAutofit fontScale="77500" lnSpcReduction="20000"/>
          </a:bodyPr>
          <a:lstStyle/>
          <a:p>
            <a:r>
              <a:rPr lang="en-US" sz="3600" dirty="0" smtClean="0">
                <a:solidFill>
                  <a:srgbClr val="8A0000"/>
                </a:solidFill>
              </a:rPr>
              <a:t>a</a:t>
            </a:r>
            <a:r>
              <a:rPr lang="en-US" sz="3600" dirty="0">
                <a:solidFill>
                  <a:srgbClr val="8A0000"/>
                </a:solidFill>
              </a:rPr>
              <a:t>. Can be granted in Will</a:t>
            </a:r>
          </a:p>
          <a:p>
            <a:endParaRPr lang="en-US" sz="3600" dirty="0">
              <a:solidFill>
                <a:srgbClr val="8A0000"/>
              </a:solidFill>
            </a:endParaRPr>
          </a:p>
          <a:p>
            <a:r>
              <a:rPr lang="en-US" sz="3600" dirty="0">
                <a:solidFill>
                  <a:srgbClr val="8A0000"/>
                </a:solidFill>
              </a:rPr>
              <a:t>b. Can be granted by probate judge with consent of heirs</a:t>
            </a:r>
          </a:p>
          <a:p>
            <a:pPr marL="0" indent="0">
              <a:buNone/>
            </a:pPr>
            <a:endParaRPr lang="en-US" sz="3600" dirty="0">
              <a:solidFill>
                <a:srgbClr val="8A0000"/>
              </a:solidFill>
            </a:endParaRPr>
          </a:p>
          <a:p>
            <a:r>
              <a:rPr lang="en-US" sz="3600" dirty="0">
                <a:solidFill>
                  <a:srgbClr val="8A0000"/>
                </a:solidFill>
              </a:rPr>
              <a:t>c. If not granted, </a:t>
            </a:r>
            <a:r>
              <a:rPr lang="en-US" sz="3600" dirty="0" smtClean="0">
                <a:solidFill>
                  <a:srgbClr val="8A0000"/>
                </a:solidFill>
              </a:rPr>
              <a:t>the personal representative must apply to the Probate Court </a:t>
            </a:r>
            <a:r>
              <a:rPr lang="en-US" sz="3600" dirty="0">
                <a:solidFill>
                  <a:srgbClr val="8A0000"/>
                </a:solidFill>
              </a:rPr>
              <a:t>for leave to sell</a:t>
            </a:r>
          </a:p>
          <a:p>
            <a:endParaRPr lang="en-US" sz="3600" dirty="0"/>
          </a:p>
        </p:txBody>
      </p:sp>
    </p:spTree>
    <p:extLst>
      <p:ext uri="{BB962C8B-B14F-4D97-AF65-F5344CB8AC3E}">
        <p14:creationId xmlns:p14="http://schemas.microsoft.com/office/powerpoint/2010/main" val="2922851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26</a:t>
            </a:fld>
            <a:endParaRPr lang="en-US" dirty="0"/>
          </a:p>
        </p:txBody>
      </p:sp>
      <p:sp>
        <p:nvSpPr>
          <p:cNvPr id="7" name="Content Placeholder 6"/>
          <p:cNvSpPr>
            <a:spLocks noGrp="1"/>
          </p:cNvSpPr>
          <p:nvPr>
            <p:ph idx="1"/>
          </p:nvPr>
        </p:nvSpPr>
        <p:spPr>
          <a:xfrm>
            <a:off x="1835187" y="787782"/>
            <a:ext cx="8977543" cy="5587260"/>
          </a:xfrm>
        </p:spPr>
        <p:txBody>
          <a:bodyPr>
            <a:normAutofit fontScale="92500" lnSpcReduction="20000"/>
          </a:bodyPr>
          <a:lstStyle/>
          <a:p>
            <a:pPr marL="0" indent="0" algn="just">
              <a:buNone/>
            </a:pPr>
            <a:r>
              <a:rPr lang="en-US" sz="3600" dirty="0" smtClean="0">
                <a:solidFill>
                  <a:srgbClr val="8A0000"/>
                </a:solidFill>
              </a:rPr>
              <a:t>A power of sale can be given in the Will</a:t>
            </a:r>
            <a:endParaRPr lang="en-US" sz="3600" dirty="0">
              <a:solidFill>
                <a:srgbClr val="8A0000"/>
              </a:solidFill>
            </a:endParaRPr>
          </a:p>
          <a:p>
            <a:pPr marL="0" indent="0" algn="just">
              <a:buNone/>
            </a:pPr>
            <a:r>
              <a:rPr lang="en-US" sz="3600" dirty="0" smtClean="0">
                <a:solidFill>
                  <a:srgbClr val="8A0000"/>
                </a:solidFill>
              </a:rPr>
              <a:t>Example:  </a:t>
            </a:r>
          </a:p>
          <a:p>
            <a:pPr marL="0" indent="0" algn="just">
              <a:buNone/>
            </a:pPr>
            <a:endParaRPr lang="en-US" sz="3600" dirty="0">
              <a:solidFill>
                <a:srgbClr val="8A0000"/>
              </a:solidFill>
            </a:endParaRPr>
          </a:p>
          <a:p>
            <a:pPr algn="just"/>
            <a:r>
              <a:rPr lang="en-US" sz="3600" dirty="0" smtClean="0">
                <a:solidFill>
                  <a:srgbClr val="8A0000"/>
                </a:solidFill>
              </a:rPr>
              <a:t>Power </a:t>
            </a:r>
            <a:r>
              <a:rPr lang="en-US" sz="3600" dirty="0">
                <a:solidFill>
                  <a:srgbClr val="8A0000"/>
                </a:solidFill>
              </a:rPr>
              <a:t>to Sell and Exchange</a:t>
            </a:r>
          </a:p>
          <a:p>
            <a:pPr marL="400050" lvl="1" indent="0" algn="just">
              <a:buNone/>
            </a:pPr>
            <a:r>
              <a:rPr lang="en-US" sz="3400" dirty="0">
                <a:solidFill>
                  <a:srgbClr val="8A0000"/>
                </a:solidFill>
              </a:rPr>
              <a:t/>
            </a:r>
            <a:br>
              <a:rPr lang="en-US" sz="3400" dirty="0">
                <a:solidFill>
                  <a:srgbClr val="8A0000"/>
                </a:solidFill>
              </a:rPr>
            </a:br>
            <a:r>
              <a:rPr lang="en-US" sz="3400" dirty="0">
                <a:solidFill>
                  <a:srgbClr val="8A0000"/>
                </a:solidFill>
              </a:rPr>
              <a:t>My Executor shall have the power for any purpose to sell, exchange, or otherwise dispose of any </a:t>
            </a:r>
            <a:r>
              <a:rPr lang="en-US" sz="3400" dirty="0" smtClean="0">
                <a:solidFill>
                  <a:srgbClr val="8A0000"/>
                </a:solidFill>
              </a:rPr>
              <a:t>property, real, mixed or personal, </a:t>
            </a:r>
            <a:r>
              <a:rPr lang="en-US" sz="3400" dirty="0">
                <a:solidFill>
                  <a:srgbClr val="8A0000"/>
                </a:solidFill>
              </a:rPr>
              <a:t>at any time held or acquired under this Will, at public or private sale, </a:t>
            </a:r>
            <a:r>
              <a:rPr lang="en-US" sz="3400" dirty="0" smtClean="0">
                <a:solidFill>
                  <a:srgbClr val="8A0000"/>
                </a:solidFill>
              </a:rPr>
              <a:t>for </a:t>
            </a:r>
            <a:r>
              <a:rPr lang="en-US" sz="3400" dirty="0">
                <a:solidFill>
                  <a:srgbClr val="8A0000"/>
                </a:solidFill>
              </a:rPr>
              <a:t>cash or terms, </a:t>
            </a:r>
            <a:r>
              <a:rPr lang="en-US" sz="3400" dirty="0" smtClean="0">
                <a:solidFill>
                  <a:srgbClr val="8A0000"/>
                </a:solidFill>
              </a:rPr>
              <a:t>as my Executor deems best in his sole discretion, with </a:t>
            </a:r>
            <a:r>
              <a:rPr lang="en-US" sz="3400" dirty="0">
                <a:solidFill>
                  <a:srgbClr val="8A0000"/>
                </a:solidFill>
              </a:rPr>
              <a:t>or without advertisement, and without any order of court.</a:t>
            </a:r>
          </a:p>
          <a:p>
            <a:pPr marL="0" indent="0">
              <a:buNone/>
            </a:pPr>
            <a:endParaRPr lang="en-US" sz="3600" dirty="0"/>
          </a:p>
          <a:p>
            <a:endParaRPr lang="en-US" sz="3600" dirty="0"/>
          </a:p>
          <a:p>
            <a:pPr marL="0" indent="0">
              <a:buNone/>
            </a:pPr>
            <a:endParaRPr lang="en-US" sz="3600" dirty="0"/>
          </a:p>
          <a:p>
            <a:pPr marL="0" indent="0">
              <a:buNone/>
            </a:pPr>
            <a:endParaRPr lang="en-US" sz="3600" dirty="0"/>
          </a:p>
          <a:p>
            <a:endParaRPr lang="en-US" sz="3600" dirty="0"/>
          </a:p>
        </p:txBody>
      </p:sp>
    </p:spTree>
    <p:extLst>
      <p:ext uri="{BB962C8B-B14F-4D97-AF65-F5344CB8AC3E}">
        <p14:creationId xmlns:p14="http://schemas.microsoft.com/office/powerpoint/2010/main" val="1008606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27</a:t>
            </a:fld>
            <a:endParaRPr lang="en-US" dirty="0"/>
          </a:p>
        </p:txBody>
      </p:sp>
      <p:sp>
        <p:nvSpPr>
          <p:cNvPr id="7" name="Content Placeholder 6"/>
          <p:cNvSpPr>
            <a:spLocks noGrp="1"/>
          </p:cNvSpPr>
          <p:nvPr>
            <p:ph idx="1"/>
          </p:nvPr>
        </p:nvSpPr>
        <p:spPr>
          <a:xfrm>
            <a:off x="2144280" y="1429554"/>
            <a:ext cx="8977543" cy="4932609"/>
          </a:xfrm>
        </p:spPr>
        <p:txBody>
          <a:bodyPr>
            <a:normAutofit fontScale="70000" lnSpcReduction="20000"/>
          </a:bodyPr>
          <a:lstStyle/>
          <a:p>
            <a:pPr marL="0" indent="0">
              <a:buNone/>
            </a:pPr>
            <a:r>
              <a:rPr lang="en-US" sz="3600" dirty="0" smtClean="0">
                <a:solidFill>
                  <a:srgbClr val="8A0000"/>
                </a:solidFill>
              </a:rPr>
              <a:t>The Will can incorporate some of all of the powers in O.C.G.A. § 53-12-261 (or predecessor code sections):</a:t>
            </a:r>
            <a:endParaRPr lang="en-US" sz="3600" dirty="0">
              <a:solidFill>
                <a:srgbClr val="8A0000"/>
              </a:solidFill>
            </a:endParaRPr>
          </a:p>
          <a:p>
            <a:pPr marL="0" indent="0">
              <a:buNone/>
            </a:pPr>
            <a:endParaRPr lang="en-US" sz="3600" dirty="0"/>
          </a:p>
          <a:p>
            <a:pPr marL="0" indent="0" algn="just">
              <a:buNone/>
            </a:pPr>
            <a:r>
              <a:rPr lang="en-US" sz="3600" dirty="0" smtClean="0">
                <a:solidFill>
                  <a:srgbClr val="8A0000"/>
                </a:solidFill>
                <a:latin typeface="Times" panose="02020603060405020304" pitchFamily="18" charset="0"/>
              </a:rPr>
              <a:t>(</a:t>
            </a:r>
            <a:r>
              <a:rPr lang="en-US" sz="3600" dirty="0">
                <a:solidFill>
                  <a:srgbClr val="8A0000"/>
                </a:solidFill>
                <a:latin typeface="Times" panose="02020603060405020304" pitchFamily="18" charset="0"/>
              </a:rPr>
              <a:t>1) To sell, exchange, grant options upon, partition, or otherwise dispose of any property or interest therein which the </a:t>
            </a:r>
            <a:r>
              <a:rPr lang="en-US" sz="3600" dirty="0" smtClean="0">
                <a:solidFill>
                  <a:srgbClr val="8A0000"/>
                </a:solidFill>
                <a:latin typeface="Times" panose="02020603060405020304" pitchFamily="18" charset="0"/>
              </a:rPr>
              <a:t>fiduciary may </a:t>
            </a:r>
            <a:r>
              <a:rPr lang="en-US" sz="3600" dirty="0">
                <a:solidFill>
                  <a:srgbClr val="8A0000"/>
                </a:solidFill>
                <a:latin typeface="Times" panose="02020603060405020304" pitchFamily="18" charset="0"/>
              </a:rPr>
              <a:t>hold from time to time, at public or private sale or otherwise, with or without warranties or representations, upon </a:t>
            </a:r>
            <a:r>
              <a:rPr lang="en-US" sz="3600" dirty="0" smtClean="0">
                <a:solidFill>
                  <a:srgbClr val="8A0000"/>
                </a:solidFill>
                <a:latin typeface="Times" panose="02020603060405020304" pitchFamily="18" charset="0"/>
              </a:rPr>
              <a:t>such terms </a:t>
            </a:r>
            <a:r>
              <a:rPr lang="en-US" sz="3600" dirty="0">
                <a:solidFill>
                  <a:srgbClr val="8A0000"/>
                </a:solidFill>
                <a:latin typeface="Times" panose="02020603060405020304" pitchFamily="18" charset="0"/>
              </a:rPr>
              <a:t>and conditions, including credit, and for such consideration as the fiduciary deems advisable and to transfer </a:t>
            </a:r>
            <a:r>
              <a:rPr lang="en-US" sz="3600" dirty="0" smtClean="0">
                <a:solidFill>
                  <a:srgbClr val="8A0000"/>
                </a:solidFill>
                <a:latin typeface="Times" panose="02020603060405020304" pitchFamily="18" charset="0"/>
              </a:rPr>
              <a:t>and convey the </a:t>
            </a:r>
            <a:r>
              <a:rPr lang="en-US" sz="3600" dirty="0">
                <a:solidFill>
                  <a:srgbClr val="8A0000"/>
                </a:solidFill>
                <a:latin typeface="Times" panose="02020603060405020304" pitchFamily="18" charset="0"/>
              </a:rPr>
              <a:t>property or interest therein which is at the disposal of the fiduciary, in fee simple absolute or otherwise, free of all trust</a:t>
            </a:r>
            <a:r>
              <a:rPr lang="en-US" sz="3600" dirty="0" smtClean="0">
                <a:solidFill>
                  <a:srgbClr val="8A0000"/>
                </a:solidFill>
                <a:latin typeface="Times" panose="02020603060405020304" pitchFamily="18" charset="0"/>
              </a:rPr>
              <a:t>. The </a:t>
            </a:r>
            <a:r>
              <a:rPr lang="en-US" sz="3600" dirty="0">
                <a:solidFill>
                  <a:srgbClr val="8A0000"/>
                </a:solidFill>
                <a:latin typeface="Times" panose="02020603060405020304" pitchFamily="18" charset="0"/>
              </a:rPr>
              <a:t>party dealing with the fiduciary shall not be under a duty to follow the proceeds or other consideration received</a:t>
            </a:r>
            <a:r>
              <a:rPr lang="en-US" sz="3600" dirty="0" smtClean="0">
                <a:solidFill>
                  <a:srgbClr val="8A0000"/>
                </a:solidFill>
                <a:latin typeface="Times" panose="02020603060405020304" pitchFamily="18" charset="0"/>
              </a:rPr>
              <a:t>;  </a:t>
            </a:r>
          </a:p>
          <a:p>
            <a:pPr marL="0" indent="0">
              <a:buNone/>
            </a:pPr>
            <a:r>
              <a:rPr lang="en-US" sz="3600" dirty="0" smtClean="0">
                <a:solidFill>
                  <a:srgbClr val="8A0000"/>
                </a:solidFill>
                <a:latin typeface="Times" panose="02020603060405020304" pitchFamily="18" charset="0"/>
              </a:rPr>
              <a:t>O.C.G.A. </a:t>
            </a:r>
            <a:r>
              <a:rPr lang="en-US" sz="3600" dirty="0" smtClean="0">
                <a:solidFill>
                  <a:srgbClr val="8A0000"/>
                </a:solidFill>
                <a:latin typeface="Georgia" panose="02040502050405020303" pitchFamily="18" charset="0"/>
              </a:rPr>
              <a:t>§ </a:t>
            </a:r>
            <a:r>
              <a:rPr lang="en-US" sz="3600" dirty="0">
                <a:solidFill>
                  <a:srgbClr val="8A0000"/>
                </a:solidFill>
                <a:latin typeface="Georgia" panose="02040502050405020303" pitchFamily="18" charset="0"/>
              </a:rPr>
              <a:t>53-12-261</a:t>
            </a:r>
            <a:endParaRPr lang="en-US" sz="3600" dirty="0">
              <a:solidFill>
                <a:srgbClr val="8A0000"/>
              </a:solidFill>
            </a:endParaRPr>
          </a:p>
        </p:txBody>
      </p:sp>
    </p:spTree>
    <p:extLst>
      <p:ext uri="{BB962C8B-B14F-4D97-AF65-F5344CB8AC3E}">
        <p14:creationId xmlns:p14="http://schemas.microsoft.com/office/powerpoint/2010/main" val="6340446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28</a:t>
            </a:fld>
            <a:endParaRPr lang="en-US" dirty="0"/>
          </a:p>
        </p:txBody>
      </p:sp>
      <p:sp>
        <p:nvSpPr>
          <p:cNvPr id="7" name="Content Placeholder 6"/>
          <p:cNvSpPr>
            <a:spLocks noGrp="1"/>
          </p:cNvSpPr>
          <p:nvPr>
            <p:ph idx="1"/>
          </p:nvPr>
        </p:nvSpPr>
        <p:spPr>
          <a:xfrm>
            <a:off x="2144280" y="1429554"/>
            <a:ext cx="8977543" cy="4932609"/>
          </a:xfrm>
        </p:spPr>
        <p:txBody>
          <a:bodyPr>
            <a:normAutofit fontScale="92500" lnSpcReduction="10000"/>
          </a:bodyPr>
          <a:lstStyle/>
          <a:p>
            <a:pPr marL="0" indent="0">
              <a:buNone/>
            </a:pPr>
            <a:r>
              <a:rPr lang="en-US" sz="3600" dirty="0" smtClean="0">
                <a:solidFill>
                  <a:srgbClr val="8A0000"/>
                </a:solidFill>
              </a:rPr>
              <a:t>There is an order in which the personal representative is supposed to select estate assets to use to pay debts and obligations of the estate.</a:t>
            </a:r>
          </a:p>
          <a:p>
            <a:r>
              <a:rPr lang="en-US" sz="3600" dirty="0" smtClean="0">
                <a:solidFill>
                  <a:srgbClr val="8A0000"/>
                </a:solidFill>
              </a:rPr>
              <a:t>First is available cash.</a:t>
            </a:r>
          </a:p>
          <a:p>
            <a:r>
              <a:rPr lang="en-US" sz="3600" dirty="0" smtClean="0">
                <a:solidFill>
                  <a:srgbClr val="8A0000"/>
                </a:solidFill>
              </a:rPr>
              <a:t>Personal representatives often sell real estate that has been left through the residuary clause.</a:t>
            </a:r>
          </a:p>
          <a:p>
            <a:r>
              <a:rPr lang="en-US" sz="3600" dirty="0" smtClean="0">
                <a:solidFill>
                  <a:srgbClr val="8A0000"/>
                </a:solidFill>
              </a:rPr>
              <a:t>The last thing they should sell is real estate that has been specifically devised, unless the devisee consents.</a:t>
            </a:r>
          </a:p>
        </p:txBody>
      </p:sp>
    </p:spTree>
    <p:extLst>
      <p:ext uri="{BB962C8B-B14F-4D97-AF65-F5344CB8AC3E}">
        <p14:creationId xmlns:p14="http://schemas.microsoft.com/office/powerpoint/2010/main" val="27410318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29</a:t>
            </a:fld>
            <a:endParaRPr lang="en-US" dirty="0"/>
          </a:p>
        </p:txBody>
      </p:sp>
      <p:sp>
        <p:nvSpPr>
          <p:cNvPr id="7" name="Content Placeholder 6"/>
          <p:cNvSpPr>
            <a:spLocks noGrp="1"/>
          </p:cNvSpPr>
          <p:nvPr>
            <p:ph idx="1"/>
          </p:nvPr>
        </p:nvSpPr>
        <p:spPr>
          <a:xfrm>
            <a:off x="2144280" y="1429554"/>
            <a:ext cx="8977543" cy="4932609"/>
          </a:xfrm>
        </p:spPr>
        <p:txBody>
          <a:bodyPr>
            <a:normAutofit fontScale="92500"/>
          </a:bodyPr>
          <a:lstStyle/>
          <a:p>
            <a:pPr marL="0" indent="0">
              <a:buNone/>
            </a:pPr>
            <a:r>
              <a:rPr lang="en-US" sz="3600" dirty="0" smtClean="0">
                <a:solidFill>
                  <a:srgbClr val="8A0000"/>
                </a:solidFill>
              </a:rPr>
              <a:t>Residuary devise:</a:t>
            </a:r>
          </a:p>
          <a:p>
            <a:pPr marL="0" indent="0">
              <a:buNone/>
            </a:pPr>
            <a:endParaRPr lang="en-US" sz="3600" dirty="0">
              <a:solidFill>
                <a:srgbClr val="8A0000"/>
              </a:solidFill>
            </a:endParaRPr>
          </a:p>
          <a:p>
            <a:pPr marL="0" indent="0">
              <a:buNone/>
            </a:pPr>
            <a:r>
              <a:rPr lang="en-US" sz="3600" dirty="0" smtClean="0">
                <a:solidFill>
                  <a:srgbClr val="8A0000"/>
                </a:solidFill>
              </a:rPr>
              <a:t>“All the rest, residue and remainder of my estate I leave to my beloved spouse, Jane, if she survives me.”</a:t>
            </a:r>
          </a:p>
          <a:p>
            <a:pPr marL="0" indent="0">
              <a:buNone/>
            </a:pPr>
            <a:endParaRPr lang="en-US" sz="3600" dirty="0">
              <a:solidFill>
                <a:srgbClr val="8A0000"/>
              </a:solidFill>
            </a:endParaRPr>
          </a:p>
          <a:p>
            <a:pPr marL="0" indent="0">
              <a:buNone/>
            </a:pPr>
            <a:r>
              <a:rPr lang="en-US" sz="3600" dirty="0" smtClean="0">
                <a:solidFill>
                  <a:srgbClr val="8A0000"/>
                </a:solidFill>
              </a:rPr>
              <a:t>Property left through the residuary clause is property that the personal representative can sell.</a:t>
            </a:r>
            <a:endParaRPr lang="en-US" sz="3600" dirty="0">
              <a:solidFill>
                <a:srgbClr val="8A0000"/>
              </a:solidFill>
            </a:endParaRPr>
          </a:p>
        </p:txBody>
      </p:sp>
    </p:spTree>
    <p:extLst>
      <p:ext uri="{BB962C8B-B14F-4D97-AF65-F5344CB8AC3E}">
        <p14:creationId xmlns:p14="http://schemas.microsoft.com/office/powerpoint/2010/main" val="487345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78219" y="2375282"/>
            <a:ext cx="9393179" cy="3606418"/>
          </a:xfrm>
        </p:spPr>
        <p:txBody>
          <a:bodyPr>
            <a:noAutofit/>
          </a:bodyPr>
          <a:lstStyle/>
          <a:p>
            <a:pPr algn="ctr"/>
            <a:r>
              <a:rPr lang="en-US" sz="7200" dirty="0" smtClean="0"/>
              <a:t>Of course, the Seller is not really a dead person.</a:t>
            </a:r>
            <a:br>
              <a:rPr lang="en-US" sz="7200" dirty="0" smtClean="0"/>
            </a:br>
            <a:r>
              <a:rPr lang="en-US" sz="7200" dirty="0" smtClean="0"/>
              <a:t/>
            </a:r>
            <a:br>
              <a:rPr lang="en-US" sz="7200" dirty="0" smtClean="0"/>
            </a:b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4965179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30</a:t>
            </a:fld>
            <a:endParaRPr lang="en-US" dirty="0"/>
          </a:p>
        </p:txBody>
      </p:sp>
      <p:sp>
        <p:nvSpPr>
          <p:cNvPr id="7" name="Content Placeholder 6"/>
          <p:cNvSpPr>
            <a:spLocks noGrp="1"/>
          </p:cNvSpPr>
          <p:nvPr>
            <p:ph idx="1"/>
          </p:nvPr>
        </p:nvSpPr>
        <p:spPr>
          <a:xfrm>
            <a:off x="2144280" y="1429554"/>
            <a:ext cx="8977543" cy="4932609"/>
          </a:xfrm>
        </p:spPr>
        <p:txBody>
          <a:bodyPr>
            <a:normAutofit lnSpcReduction="10000"/>
          </a:bodyPr>
          <a:lstStyle/>
          <a:p>
            <a:pPr marL="0" indent="0">
              <a:buNone/>
            </a:pPr>
            <a:r>
              <a:rPr lang="en-US" sz="3600" dirty="0" smtClean="0">
                <a:solidFill>
                  <a:srgbClr val="8A0000"/>
                </a:solidFill>
              </a:rPr>
              <a:t>Specific devise:</a:t>
            </a:r>
          </a:p>
          <a:p>
            <a:pPr marL="0" indent="0">
              <a:buNone/>
            </a:pPr>
            <a:endParaRPr lang="en-US" sz="3600" dirty="0">
              <a:solidFill>
                <a:srgbClr val="8A0000"/>
              </a:solidFill>
            </a:endParaRPr>
          </a:p>
          <a:p>
            <a:pPr marL="0" indent="0">
              <a:buNone/>
            </a:pPr>
            <a:r>
              <a:rPr lang="en-US" sz="3600" dirty="0" smtClean="0">
                <a:solidFill>
                  <a:srgbClr val="8A0000"/>
                </a:solidFill>
              </a:rPr>
              <a:t>“I leave Blackacre to </a:t>
            </a:r>
            <a:r>
              <a:rPr lang="en-US" sz="3600" smtClean="0">
                <a:solidFill>
                  <a:srgbClr val="8A0000"/>
                </a:solidFill>
              </a:rPr>
              <a:t>my beloved son</a:t>
            </a:r>
            <a:r>
              <a:rPr lang="en-US" sz="3600" dirty="0" smtClean="0">
                <a:solidFill>
                  <a:srgbClr val="8A0000"/>
                </a:solidFill>
              </a:rPr>
              <a:t>, John.”</a:t>
            </a:r>
          </a:p>
          <a:p>
            <a:pPr marL="0" indent="0">
              <a:buNone/>
            </a:pPr>
            <a:endParaRPr lang="en-US" sz="3600" dirty="0">
              <a:solidFill>
                <a:srgbClr val="8A0000"/>
              </a:solidFill>
            </a:endParaRPr>
          </a:p>
          <a:p>
            <a:pPr marL="0" indent="0">
              <a:buNone/>
            </a:pPr>
            <a:r>
              <a:rPr lang="en-US" sz="3600" dirty="0" smtClean="0">
                <a:solidFill>
                  <a:srgbClr val="8A0000"/>
                </a:solidFill>
              </a:rPr>
              <a:t>If the property in question was specifically devised to a named devisee then a quit claim deed from the named devisee to the purchaser must be obtained and recorded.</a:t>
            </a:r>
            <a:endParaRPr lang="en-US" sz="3600" dirty="0">
              <a:solidFill>
                <a:srgbClr val="8A0000"/>
              </a:solidFill>
            </a:endParaRPr>
          </a:p>
        </p:txBody>
      </p:sp>
    </p:spTree>
    <p:extLst>
      <p:ext uri="{BB962C8B-B14F-4D97-AF65-F5344CB8AC3E}">
        <p14:creationId xmlns:p14="http://schemas.microsoft.com/office/powerpoint/2010/main" val="17432863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31</a:t>
            </a:fld>
            <a:endParaRPr lang="en-US" dirty="0"/>
          </a:p>
        </p:txBody>
      </p:sp>
      <p:sp>
        <p:nvSpPr>
          <p:cNvPr id="7" name="Content Placeholder 6"/>
          <p:cNvSpPr>
            <a:spLocks noGrp="1"/>
          </p:cNvSpPr>
          <p:nvPr>
            <p:ph idx="1"/>
          </p:nvPr>
        </p:nvSpPr>
        <p:spPr>
          <a:xfrm>
            <a:off x="2144280" y="1429554"/>
            <a:ext cx="8977543" cy="4932609"/>
          </a:xfrm>
        </p:spPr>
        <p:txBody>
          <a:bodyPr>
            <a:normAutofit/>
          </a:bodyPr>
          <a:lstStyle/>
          <a:p>
            <a:pPr marL="0" indent="0">
              <a:buNone/>
            </a:pPr>
            <a:r>
              <a:rPr lang="en-US" sz="3600" dirty="0" smtClean="0">
                <a:solidFill>
                  <a:srgbClr val="8A0000"/>
                </a:solidFill>
              </a:rPr>
              <a:t>Executor’s Deed or Administrator’s Deed:</a:t>
            </a:r>
          </a:p>
          <a:p>
            <a:pPr marL="0" indent="0">
              <a:buNone/>
            </a:pPr>
            <a:endParaRPr lang="en-US" sz="3600" dirty="0">
              <a:solidFill>
                <a:srgbClr val="8A0000"/>
              </a:solidFill>
            </a:endParaRPr>
          </a:p>
          <a:p>
            <a:pPr marL="0" indent="0">
              <a:buNone/>
            </a:pPr>
            <a:r>
              <a:rPr lang="en-US" sz="3600" dirty="0" smtClean="0">
                <a:solidFill>
                  <a:srgbClr val="8A0000"/>
                </a:solidFill>
              </a:rPr>
              <a:t>The personal representative executes a deed that:</a:t>
            </a:r>
          </a:p>
          <a:p>
            <a:r>
              <a:rPr lang="en-US" sz="3600" dirty="0" smtClean="0">
                <a:solidFill>
                  <a:srgbClr val="8A0000"/>
                </a:solidFill>
              </a:rPr>
              <a:t>describes the Will and its probate and </a:t>
            </a:r>
          </a:p>
          <a:p>
            <a:r>
              <a:rPr lang="en-US" sz="3600" dirty="0" smtClean="0">
                <a:solidFill>
                  <a:srgbClr val="8A0000"/>
                </a:solidFill>
              </a:rPr>
              <a:t>contains no warranties.</a:t>
            </a:r>
            <a:endParaRPr lang="en-US" sz="3600" dirty="0">
              <a:solidFill>
                <a:srgbClr val="8A0000"/>
              </a:solidFill>
            </a:endParaRPr>
          </a:p>
        </p:txBody>
      </p:sp>
    </p:spTree>
    <p:extLst>
      <p:ext uri="{BB962C8B-B14F-4D97-AF65-F5344CB8AC3E}">
        <p14:creationId xmlns:p14="http://schemas.microsoft.com/office/powerpoint/2010/main" val="27946111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20166" y="463866"/>
            <a:ext cx="9393179" cy="2667730"/>
          </a:xfrm>
        </p:spPr>
        <p:txBody>
          <a:bodyPr>
            <a:normAutofit/>
          </a:bodyPr>
          <a:lstStyle/>
          <a:p>
            <a:r>
              <a:rPr lang="en-US" sz="4800" dirty="0" smtClean="0"/>
              <a:t>Assent </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32</a:t>
            </a:fld>
            <a:endParaRPr lang="en-US" dirty="0"/>
          </a:p>
        </p:txBody>
      </p:sp>
      <p:sp>
        <p:nvSpPr>
          <p:cNvPr id="7" name="Content Placeholder 6"/>
          <p:cNvSpPr>
            <a:spLocks noGrp="1"/>
          </p:cNvSpPr>
          <p:nvPr>
            <p:ph idx="1"/>
          </p:nvPr>
        </p:nvSpPr>
        <p:spPr>
          <a:xfrm>
            <a:off x="1620166" y="1518054"/>
            <a:ext cx="8977543" cy="5088808"/>
          </a:xfrm>
        </p:spPr>
        <p:txBody>
          <a:bodyPr>
            <a:noAutofit/>
          </a:bodyPr>
          <a:lstStyle/>
          <a:p>
            <a:pPr marL="0" indent="0" algn="just">
              <a:buNone/>
            </a:pPr>
            <a:r>
              <a:rPr lang="en-US" dirty="0">
                <a:solidFill>
                  <a:srgbClr val="8A0000"/>
                </a:solidFill>
              </a:rPr>
              <a:t>§ 53-8-15. When title to property in estate passes to heirs</a:t>
            </a:r>
          </a:p>
          <a:p>
            <a:pPr marL="0" indent="0" algn="just">
              <a:buNone/>
            </a:pPr>
            <a:r>
              <a:rPr lang="en-US" dirty="0" smtClean="0">
                <a:solidFill>
                  <a:srgbClr val="8A0000"/>
                </a:solidFill>
              </a:rPr>
              <a:t>(</a:t>
            </a:r>
            <a:r>
              <a:rPr lang="en-US" dirty="0">
                <a:solidFill>
                  <a:srgbClr val="8A0000"/>
                </a:solidFill>
              </a:rPr>
              <a:t>a) The title to all property of an estate being in the personal representative for the payment of debts and other </a:t>
            </a:r>
            <a:r>
              <a:rPr lang="en-US" dirty="0" smtClean="0">
                <a:solidFill>
                  <a:srgbClr val="8A0000"/>
                </a:solidFill>
              </a:rPr>
              <a:t>purposes of </a:t>
            </a:r>
            <a:r>
              <a:rPr lang="en-US" dirty="0">
                <a:solidFill>
                  <a:srgbClr val="8A0000"/>
                </a:solidFill>
              </a:rPr>
              <a:t>administration, title to property in the estate does not pass to the heirs or beneficiaries until the personal </a:t>
            </a:r>
            <a:r>
              <a:rPr lang="en-US" dirty="0" smtClean="0">
                <a:solidFill>
                  <a:srgbClr val="8A0000"/>
                </a:solidFill>
              </a:rPr>
              <a:t>representative assents </a:t>
            </a:r>
            <a:r>
              <a:rPr lang="en-US" dirty="0">
                <a:solidFill>
                  <a:srgbClr val="8A0000"/>
                </a:solidFill>
              </a:rPr>
              <a:t>thereto in evidence of the distribution of the property to them, except as otherwise provided in Code </a:t>
            </a:r>
            <a:r>
              <a:rPr lang="en-US" dirty="0" smtClean="0">
                <a:solidFill>
                  <a:srgbClr val="8A0000"/>
                </a:solidFill>
              </a:rPr>
              <a:t>Section 53-2-7</a:t>
            </a:r>
            <a:r>
              <a:rPr lang="en-US" dirty="0">
                <a:solidFill>
                  <a:srgbClr val="8A0000"/>
                </a:solidFill>
              </a:rPr>
              <a:t>.</a:t>
            </a:r>
          </a:p>
          <a:p>
            <a:pPr marL="0" indent="0" algn="just">
              <a:buNone/>
            </a:pPr>
            <a:r>
              <a:rPr lang="en-US" dirty="0">
                <a:solidFill>
                  <a:srgbClr val="8A0000"/>
                </a:solidFill>
              </a:rPr>
              <a:t>(b) </a:t>
            </a:r>
            <a:r>
              <a:rPr lang="en-US" dirty="0">
                <a:solidFill>
                  <a:schemeClr val="bg1">
                    <a:lumMod val="60000"/>
                    <a:lumOff val="40000"/>
                  </a:schemeClr>
                </a:solidFill>
              </a:rPr>
              <a:t>Such assent may be express or may be presumed from the conduct of the personal representative</a:t>
            </a:r>
            <a:r>
              <a:rPr lang="en-US" dirty="0">
                <a:solidFill>
                  <a:srgbClr val="8A0000"/>
                </a:solidFill>
              </a:rPr>
              <a:t>. Assent should </a:t>
            </a:r>
            <a:r>
              <a:rPr lang="en-US" dirty="0" smtClean="0">
                <a:solidFill>
                  <a:srgbClr val="8A0000"/>
                </a:solidFill>
              </a:rPr>
              <a:t>be evidenced </a:t>
            </a:r>
            <a:r>
              <a:rPr lang="en-US" dirty="0">
                <a:solidFill>
                  <a:srgbClr val="8A0000"/>
                </a:solidFill>
              </a:rPr>
              <a:t>in writing as a deed of conveyance to real property, bill of sale conveying tangible personal property, or </a:t>
            </a:r>
            <a:r>
              <a:rPr lang="en-US" dirty="0" smtClean="0">
                <a:solidFill>
                  <a:srgbClr val="8A0000"/>
                </a:solidFill>
              </a:rPr>
              <a:t>an assignment </a:t>
            </a:r>
            <a:r>
              <a:rPr lang="en-US" dirty="0">
                <a:solidFill>
                  <a:srgbClr val="8A0000"/>
                </a:solidFill>
              </a:rPr>
              <a:t>or transfer of interests in intangible personal property.</a:t>
            </a:r>
          </a:p>
          <a:p>
            <a:pPr marL="0" indent="0" algn="just">
              <a:buNone/>
            </a:pPr>
            <a:r>
              <a:rPr lang="en-US" dirty="0">
                <a:solidFill>
                  <a:srgbClr val="8A0000"/>
                </a:solidFill>
              </a:rPr>
              <a:t>(c) In the absence of prior assent, the discharge of a personal representative shall be conclusive evidence of the </a:t>
            </a:r>
            <a:r>
              <a:rPr lang="en-US" dirty="0" smtClean="0">
                <a:solidFill>
                  <a:srgbClr val="8A0000"/>
                </a:solidFill>
              </a:rPr>
              <a:t>personal representative's </a:t>
            </a:r>
            <a:r>
              <a:rPr lang="en-US" dirty="0">
                <a:solidFill>
                  <a:srgbClr val="8A0000"/>
                </a:solidFill>
              </a:rPr>
              <a:t>assent.</a:t>
            </a:r>
          </a:p>
          <a:p>
            <a:pPr marL="0" indent="0" algn="just">
              <a:buNone/>
            </a:pPr>
            <a:r>
              <a:rPr lang="en-US" dirty="0">
                <a:solidFill>
                  <a:srgbClr val="8A0000"/>
                </a:solidFill>
              </a:rPr>
              <a:t>(d) At </a:t>
            </a:r>
            <a:r>
              <a:rPr lang="en-US" dirty="0" smtClean="0">
                <a:solidFill>
                  <a:srgbClr val="8A0000"/>
                </a:solidFill>
              </a:rPr>
              <a:t>any </a:t>
            </a:r>
            <a:r>
              <a:rPr lang="en-US" dirty="0">
                <a:solidFill>
                  <a:srgbClr val="8A0000"/>
                </a:solidFill>
              </a:rPr>
              <a:t>time after the lapse of one year from the date of qualification of the personal representative, an heir </a:t>
            </a:r>
            <a:r>
              <a:rPr lang="en-US" dirty="0" smtClean="0">
                <a:solidFill>
                  <a:srgbClr val="8A0000"/>
                </a:solidFill>
              </a:rPr>
              <a:t>or beneficiary </a:t>
            </a:r>
            <a:r>
              <a:rPr lang="en-US" dirty="0">
                <a:solidFill>
                  <a:srgbClr val="8A0000"/>
                </a:solidFill>
              </a:rPr>
              <a:t>who is entitled to the distribution of property from an estate may, personally or by guardian, cite the </a:t>
            </a:r>
            <a:r>
              <a:rPr lang="en-US" dirty="0" smtClean="0">
                <a:solidFill>
                  <a:srgbClr val="8A0000"/>
                </a:solidFill>
              </a:rPr>
              <a:t>personal representative </a:t>
            </a:r>
            <a:r>
              <a:rPr lang="en-US" dirty="0">
                <a:solidFill>
                  <a:srgbClr val="8A0000"/>
                </a:solidFill>
              </a:rPr>
              <a:t>in the probate court to show cause why assent should not be given and may compel such assent by </a:t>
            </a:r>
            <a:r>
              <a:rPr lang="en-US" dirty="0" smtClean="0">
                <a:solidFill>
                  <a:srgbClr val="8A0000"/>
                </a:solidFill>
              </a:rPr>
              <a:t>an equitable </a:t>
            </a:r>
            <a:r>
              <a:rPr lang="en-US" dirty="0">
                <a:solidFill>
                  <a:srgbClr val="8A0000"/>
                </a:solidFill>
              </a:rPr>
              <a:t>proceeding.</a:t>
            </a:r>
          </a:p>
        </p:txBody>
      </p:sp>
    </p:spTree>
    <p:extLst>
      <p:ext uri="{BB962C8B-B14F-4D97-AF65-F5344CB8AC3E}">
        <p14:creationId xmlns:p14="http://schemas.microsoft.com/office/powerpoint/2010/main" val="37769932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741523" y="478230"/>
            <a:ext cx="9393179" cy="2667730"/>
          </a:xfrm>
        </p:spPr>
        <p:txBody>
          <a:bodyPr>
            <a:normAutofit/>
          </a:bodyPr>
          <a:lstStyle/>
          <a:p>
            <a:r>
              <a:rPr lang="en-US" sz="4800" dirty="0" smtClean="0"/>
              <a:t>Foreign Wills / Foreign Probate</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33</a:t>
            </a:fld>
            <a:endParaRPr lang="en-US" dirty="0"/>
          </a:p>
        </p:txBody>
      </p:sp>
      <p:sp>
        <p:nvSpPr>
          <p:cNvPr id="7" name="Content Placeholder 6"/>
          <p:cNvSpPr>
            <a:spLocks noGrp="1"/>
          </p:cNvSpPr>
          <p:nvPr>
            <p:ph idx="1"/>
          </p:nvPr>
        </p:nvSpPr>
        <p:spPr>
          <a:xfrm>
            <a:off x="2157159" y="1812095"/>
            <a:ext cx="8977543" cy="4338749"/>
          </a:xfrm>
        </p:spPr>
        <p:txBody>
          <a:bodyPr>
            <a:normAutofit fontScale="92500"/>
          </a:bodyPr>
          <a:lstStyle/>
          <a:p>
            <a:pPr marL="0" indent="0">
              <a:buNone/>
            </a:pPr>
            <a:r>
              <a:rPr lang="en-US" sz="3600" dirty="0" smtClean="0">
                <a:solidFill>
                  <a:srgbClr val="8A0000"/>
                </a:solidFill>
              </a:rPr>
              <a:t>When a domiciliary of another state dies testate owning property in Georgia</a:t>
            </a:r>
          </a:p>
          <a:p>
            <a:r>
              <a:rPr lang="en-US" sz="3600" dirty="0" smtClean="0">
                <a:solidFill>
                  <a:srgbClr val="8A0000"/>
                </a:solidFill>
              </a:rPr>
              <a:t>1.  His Will can be probated in Georgia</a:t>
            </a:r>
          </a:p>
          <a:p>
            <a:r>
              <a:rPr lang="en-US" sz="3600" dirty="0" smtClean="0">
                <a:solidFill>
                  <a:srgbClr val="8A0000"/>
                </a:solidFill>
              </a:rPr>
              <a:t>2.  His Will </a:t>
            </a:r>
            <a:r>
              <a:rPr lang="en-US" sz="3600" dirty="0">
                <a:solidFill>
                  <a:srgbClr val="8A0000"/>
                </a:solidFill>
              </a:rPr>
              <a:t>can be probated in the other state</a:t>
            </a:r>
            <a:endParaRPr lang="en-US" sz="3600" dirty="0" smtClean="0">
              <a:solidFill>
                <a:srgbClr val="8A0000"/>
              </a:solidFill>
            </a:endParaRPr>
          </a:p>
          <a:p>
            <a:r>
              <a:rPr lang="en-US" sz="3600" dirty="0">
                <a:solidFill>
                  <a:srgbClr val="8A0000"/>
                </a:solidFill>
              </a:rPr>
              <a:t>3</a:t>
            </a:r>
            <a:r>
              <a:rPr lang="en-US" sz="3600" dirty="0" smtClean="0">
                <a:solidFill>
                  <a:srgbClr val="8A0000"/>
                </a:solidFill>
              </a:rPr>
              <a:t>.  His Will can be probated in the other state 		 and offered for ancillary probate in 					Georgia.</a:t>
            </a:r>
          </a:p>
        </p:txBody>
      </p:sp>
    </p:spTree>
    <p:extLst>
      <p:ext uri="{BB962C8B-B14F-4D97-AF65-F5344CB8AC3E}">
        <p14:creationId xmlns:p14="http://schemas.microsoft.com/office/powerpoint/2010/main" val="37763866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706302" y="506643"/>
            <a:ext cx="9393179" cy="2667730"/>
          </a:xfrm>
        </p:spPr>
        <p:txBody>
          <a:bodyPr>
            <a:normAutofit/>
          </a:bodyPr>
          <a:lstStyle/>
          <a:p>
            <a:r>
              <a:rPr lang="en-US" sz="4800" dirty="0" smtClean="0"/>
              <a:t>Foreign Wills / Foreign Probate</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34</a:t>
            </a:fld>
            <a:endParaRPr lang="en-US" dirty="0"/>
          </a:p>
        </p:txBody>
      </p:sp>
      <p:sp>
        <p:nvSpPr>
          <p:cNvPr id="7" name="Content Placeholder 6"/>
          <p:cNvSpPr>
            <a:spLocks noGrp="1"/>
          </p:cNvSpPr>
          <p:nvPr>
            <p:ph idx="1"/>
          </p:nvPr>
        </p:nvSpPr>
        <p:spPr>
          <a:xfrm>
            <a:off x="2401857" y="1558344"/>
            <a:ext cx="8977543" cy="4338749"/>
          </a:xfrm>
        </p:spPr>
        <p:txBody>
          <a:bodyPr>
            <a:noAutofit/>
          </a:bodyPr>
          <a:lstStyle/>
          <a:p>
            <a:pPr marL="0" indent="0">
              <a:buNone/>
            </a:pPr>
            <a:r>
              <a:rPr lang="en-US" sz="2200" dirty="0" smtClean="0">
                <a:solidFill>
                  <a:srgbClr val="8A0000"/>
                </a:solidFill>
              </a:rPr>
              <a:t>If the Will is probated in the other state:</a:t>
            </a:r>
          </a:p>
          <a:p>
            <a:r>
              <a:rPr lang="en-US" sz="2200" dirty="0" smtClean="0">
                <a:solidFill>
                  <a:srgbClr val="8A0000"/>
                </a:solidFill>
              </a:rPr>
              <a:t>(a) A properly authenticated copy of the record of the probate in the other state plus a certified copy of the Will  can be recorded in the deed records and shall constitute a muniment of title.  O.C.G.A. §53-5-35</a:t>
            </a:r>
          </a:p>
          <a:p>
            <a:r>
              <a:rPr lang="en-US" sz="2200" dirty="0" smtClean="0">
                <a:solidFill>
                  <a:srgbClr val="8A0000"/>
                </a:solidFill>
              </a:rPr>
              <a:t>(b) </a:t>
            </a:r>
            <a:r>
              <a:rPr lang="en-US" sz="2200" dirty="0">
                <a:solidFill>
                  <a:srgbClr val="8A0000"/>
                </a:solidFill>
              </a:rPr>
              <a:t>An authenticated copy of the letters, and a certified copy of the </a:t>
            </a:r>
            <a:r>
              <a:rPr lang="en-US" sz="2200" dirty="0" smtClean="0">
                <a:solidFill>
                  <a:srgbClr val="8A0000"/>
                </a:solidFill>
              </a:rPr>
              <a:t>Will in the </a:t>
            </a:r>
            <a:r>
              <a:rPr lang="en-US" sz="2200" dirty="0">
                <a:solidFill>
                  <a:srgbClr val="8A0000"/>
                </a:solidFill>
              </a:rPr>
              <a:t>case of a testate </a:t>
            </a:r>
            <a:r>
              <a:rPr lang="en-US" sz="2200" dirty="0" smtClean="0">
                <a:solidFill>
                  <a:srgbClr val="8A0000"/>
                </a:solidFill>
              </a:rPr>
              <a:t>decedent</a:t>
            </a:r>
            <a:r>
              <a:rPr lang="en-US" sz="2200" dirty="0">
                <a:solidFill>
                  <a:srgbClr val="8A0000"/>
                </a:solidFill>
              </a:rPr>
              <a:t> </a:t>
            </a:r>
            <a:r>
              <a:rPr lang="en-US" sz="2200" dirty="0" smtClean="0">
                <a:solidFill>
                  <a:srgbClr val="8A0000"/>
                </a:solidFill>
              </a:rPr>
              <a:t>can be recorded with a deed from the personal representative, and the third party without knowledge of an ancillary probate case in Georgia </a:t>
            </a:r>
            <a:r>
              <a:rPr lang="en-US" sz="2200" dirty="0">
                <a:solidFill>
                  <a:srgbClr val="8A0000"/>
                </a:solidFill>
              </a:rPr>
              <a:t>who is dealing with the personal representative in reliance on the </a:t>
            </a:r>
            <a:r>
              <a:rPr lang="en-US" sz="2200" dirty="0" smtClean="0">
                <a:solidFill>
                  <a:srgbClr val="8A0000"/>
                </a:solidFill>
              </a:rPr>
              <a:t>personal representative's </a:t>
            </a:r>
            <a:r>
              <a:rPr lang="en-US" sz="2200" dirty="0">
                <a:solidFill>
                  <a:srgbClr val="8A0000"/>
                </a:solidFill>
              </a:rPr>
              <a:t>letters and, in the case of a testate decedent, the out-of-state or foreign </a:t>
            </a:r>
            <a:r>
              <a:rPr lang="en-US" sz="2200" dirty="0" smtClean="0">
                <a:solidFill>
                  <a:srgbClr val="8A0000"/>
                </a:solidFill>
              </a:rPr>
              <a:t>Will, </a:t>
            </a:r>
            <a:r>
              <a:rPr lang="en-US" sz="2200" dirty="0">
                <a:solidFill>
                  <a:srgbClr val="8A0000"/>
                </a:solidFill>
              </a:rPr>
              <a:t>shall be fully protected</a:t>
            </a:r>
            <a:r>
              <a:rPr lang="en-US" sz="2200" dirty="0" smtClean="0">
                <a:solidFill>
                  <a:srgbClr val="8A0000"/>
                </a:solidFill>
              </a:rPr>
              <a:t>.  O.C.G.A. § 53-5-43</a:t>
            </a:r>
          </a:p>
        </p:txBody>
      </p:sp>
    </p:spTree>
    <p:extLst>
      <p:ext uri="{BB962C8B-B14F-4D97-AF65-F5344CB8AC3E}">
        <p14:creationId xmlns:p14="http://schemas.microsoft.com/office/powerpoint/2010/main" val="10401954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706302" y="506643"/>
            <a:ext cx="9393179" cy="2667730"/>
          </a:xfrm>
        </p:spPr>
        <p:txBody>
          <a:bodyPr>
            <a:normAutofit/>
          </a:bodyPr>
          <a:lstStyle/>
          <a:p>
            <a:r>
              <a:rPr lang="en-US" sz="4800" dirty="0" smtClean="0"/>
              <a:t>Foreign Wills / Foreign Probate</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35</a:t>
            </a:fld>
            <a:endParaRPr lang="en-US" dirty="0"/>
          </a:p>
        </p:txBody>
      </p:sp>
      <p:sp>
        <p:nvSpPr>
          <p:cNvPr id="7" name="Content Placeholder 6"/>
          <p:cNvSpPr>
            <a:spLocks noGrp="1"/>
          </p:cNvSpPr>
          <p:nvPr>
            <p:ph idx="1"/>
          </p:nvPr>
        </p:nvSpPr>
        <p:spPr>
          <a:xfrm>
            <a:off x="2401857" y="1558344"/>
            <a:ext cx="8977543" cy="4338749"/>
          </a:xfrm>
        </p:spPr>
        <p:txBody>
          <a:bodyPr>
            <a:noAutofit/>
          </a:bodyPr>
          <a:lstStyle/>
          <a:p>
            <a:pPr marL="0" indent="0">
              <a:buNone/>
            </a:pPr>
            <a:r>
              <a:rPr lang="en-US" sz="2200" dirty="0" smtClean="0">
                <a:solidFill>
                  <a:srgbClr val="8A0000"/>
                </a:solidFill>
              </a:rPr>
              <a:t>If the Will is probated in the other state:</a:t>
            </a:r>
          </a:p>
          <a:p>
            <a:pPr>
              <a:buClr>
                <a:srgbClr val="A53010"/>
              </a:buClr>
            </a:pPr>
            <a:r>
              <a:rPr lang="en-US" sz="2200" dirty="0" smtClean="0">
                <a:solidFill>
                  <a:srgbClr val="8A0000"/>
                </a:solidFill>
              </a:rPr>
              <a:t>(c</a:t>
            </a:r>
            <a:r>
              <a:rPr lang="en-US" sz="2200" dirty="0">
                <a:solidFill>
                  <a:srgbClr val="8A0000"/>
                </a:solidFill>
              </a:rPr>
              <a:t>) The personal representative </a:t>
            </a:r>
            <a:r>
              <a:rPr lang="en-US" sz="2200" dirty="0">
                <a:solidFill>
                  <a:schemeClr val="bg1">
                    <a:lumMod val="60000"/>
                    <a:lumOff val="40000"/>
                  </a:schemeClr>
                </a:solidFill>
              </a:rPr>
              <a:t>may give deeds of assent and otherwise transfer or execute evidence of ownership</a:t>
            </a:r>
            <a:r>
              <a:rPr lang="en-US" sz="2200" dirty="0">
                <a:solidFill>
                  <a:srgbClr val="8A0000"/>
                </a:solidFill>
              </a:rPr>
              <a:t> of real and personal property located within this state </a:t>
            </a:r>
            <a:r>
              <a:rPr lang="en-US" sz="2200" dirty="0">
                <a:solidFill>
                  <a:schemeClr val="bg1">
                    <a:lumMod val="60000"/>
                    <a:lumOff val="40000"/>
                  </a:schemeClr>
                </a:solidFill>
              </a:rPr>
              <a:t>pursuant to the decedent's will </a:t>
            </a:r>
            <a:r>
              <a:rPr lang="en-US" sz="2200" dirty="0">
                <a:solidFill>
                  <a:srgbClr val="8A0000"/>
                </a:solidFill>
              </a:rPr>
              <a:t>or under the laws of intestacy.  Any of the foregoing powers of the personal representative shall be exercised in the same manner and in conformity with all requirements applicable to a personal representative of a decedent who dies domiciled in this state. </a:t>
            </a:r>
            <a:r>
              <a:rPr lang="en-US" sz="2200" dirty="0">
                <a:solidFill>
                  <a:schemeClr val="bg1">
                    <a:lumMod val="60000"/>
                    <a:lumOff val="40000"/>
                  </a:schemeClr>
                </a:solidFill>
              </a:rPr>
              <a:t>If the personal representative of a decedent who dies domiciled outside this state is acting pursuant to the decedent's will, the personal representative may exercise such powers to the extent and in the manner contemplated by the will as if the will had been  admitted to probate within this state</a:t>
            </a:r>
            <a:r>
              <a:rPr lang="en-US" sz="2200" dirty="0">
                <a:solidFill>
                  <a:srgbClr val="8A0000"/>
                </a:solidFill>
              </a:rPr>
              <a:t>. O.C.G.A. § </a:t>
            </a:r>
            <a:r>
              <a:rPr lang="en-US" sz="2200" dirty="0" smtClean="0">
                <a:solidFill>
                  <a:srgbClr val="8A0000"/>
                </a:solidFill>
              </a:rPr>
              <a:t>53-5-42</a:t>
            </a:r>
            <a:endParaRPr lang="en-US" sz="2200" dirty="0">
              <a:solidFill>
                <a:srgbClr val="8A0000"/>
              </a:solidFill>
            </a:endParaRPr>
          </a:p>
        </p:txBody>
      </p:sp>
    </p:spTree>
    <p:extLst>
      <p:ext uri="{BB962C8B-B14F-4D97-AF65-F5344CB8AC3E}">
        <p14:creationId xmlns:p14="http://schemas.microsoft.com/office/powerpoint/2010/main" val="13733763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69927" y="554019"/>
            <a:ext cx="9393179" cy="1041310"/>
          </a:xfrm>
        </p:spPr>
        <p:txBody>
          <a:bodyPr>
            <a:normAutofit/>
          </a:bodyPr>
          <a:lstStyle/>
          <a:p>
            <a:r>
              <a:rPr lang="en-US" sz="4800" dirty="0" smtClean="0"/>
              <a:t>Powers that may be incorporated</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36</a:t>
            </a:fld>
            <a:endParaRPr lang="en-US" dirty="0"/>
          </a:p>
        </p:txBody>
      </p:sp>
      <p:sp>
        <p:nvSpPr>
          <p:cNvPr id="7" name="Content Placeholder 6"/>
          <p:cNvSpPr>
            <a:spLocks noGrp="1"/>
          </p:cNvSpPr>
          <p:nvPr>
            <p:ph idx="1"/>
          </p:nvPr>
        </p:nvSpPr>
        <p:spPr>
          <a:xfrm>
            <a:off x="2085563" y="1595329"/>
            <a:ext cx="8977543" cy="2203940"/>
          </a:xfrm>
        </p:spPr>
        <p:txBody>
          <a:bodyPr>
            <a:normAutofit/>
          </a:bodyPr>
          <a:lstStyle/>
          <a:p>
            <a:endParaRPr lang="en-US" sz="2800" b="1" dirty="0"/>
          </a:p>
          <a:p>
            <a:endParaRPr lang="en-US" sz="3600" b="1" dirty="0"/>
          </a:p>
        </p:txBody>
      </p:sp>
      <p:sp>
        <p:nvSpPr>
          <p:cNvPr id="6" name="Rectangle 5"/>
          <p:cNvSpPr/>
          <p:nvPr/>
        </p:nvSpPr>
        <p:spPr>
          <a:xfrm>
            <a:off x="2052117" y="1156419"/>
            <a:ext cx="9873720" cy="5262979"/>
          </a:xfrm>
          <a:prstGeom prst="rect">
            <a:avLst/>
          </a:prstGeom>
        </p:spPr>
        <p:txBody>
          <a:bodyPr wrap="square">
            <a:spAutoFit/>
          </a:bodyPr>
          <a:lstStyle/>
          <a:p>
            <a:endParaRPr lang="en-US" sz="1200" dirty="0">
              <a:solidFill>
                <a:srgbClr val="000000"/>
              </a:solidFill>
              <a:latin typeface="Georgia" panose="02040502050405020303" pitchFamily="18" charset="0"/>
            </a:endParaRPr>
          </a:p>
          <a:p>
            <a:r>
              <a:rPr lang="en-US" sz="1200" dirty="0">
                <a:solidFill>
                  <a:srgbClr val="000000"/>
                </a:solidFill>
                <a:latin typeface="Georgia" panose="02040502050405020303" pitchFamily="18" charset="0"/>
              </a:rPr>
              <a:t> </a:t>
            </a:r>
            <a:r>
              <a:rPr lang="en-US" sz="2000" b="1" dirty="0">
                <a:solidFill>
                  <a:srgbClr val="000000"/>
                </a:solidFill>
                <a:latin typeface="Georgia" panose="02040502050405020303" pitchFamily="18" charset="0"/>
              </a:rPr>
              <a:t>1973 </a:t>
            </a:r>
            <a:endParaRPr lang="en-US" sz="2000" dirty="0">
              <a:solidFill>
                <a:srgbClr val="000000"/>
              </a:solidFill>
              <a:latin typeface="Georgia" panose="02040502050405020303" pitchFamily="18" charset="0"/>
            </a:endParaRPr>
          </a:p>
          <a:p>
            <a:r>
              <a:rPr lang="en-US" sz="1400" b="1" dirty="0" smtClean="0">
                <a:solidFill>
                  <a:srgbClr val="000000"/>
                </a:solidFill>
                <a:latin typeface="Georgia" panose="02040502050405020303" pitchFamily="18" charset="0"/>
              </a:rPr>
              <a:t>53-15-1 </a:t>
            </a:r>
            <a:r>
              <a:rPr lang="en-US" sz="1400" b="1" dirty="0">
                <a:solidFill>
                  <a:srgbClr val="000000"/>
                </a:solidFill>
                <a:latin typeface="Georgia" panose="02040502050405020303" pitchFamily="18" charset="0"/>
              </a:rPr>
              <a:t>through 53-15-4 Incorporation of Fiduciary Powers by Reference </a:t>
            </a:r>
            <a:endParaRPr lang="en-US" sz="1400" dirty="0">
              <a:solidFill>
                <a:srgbClr val="000000"/>
              </a:solidFill>
              <a:latin typeface="Georgia" panose="02040502050405020303" pitchFamily="18" charset="0"/>
            </a:endParaRPr>
          </a:p>
          <a:p>
            <a:endParaRPr lang="en-US" sz="1000" dirty="0">
              <a:solidFill>
                <a:srgbClr val="000000"/>
              </a:solidFill>
              <a:latin typeface="Georgia" panose="02040502050405020303" pitchFamily="18" charset="0"/>
            </a:endParaRPr>
          </a:p>
          <a:p>
            <a:r>
              <a:rPr lang="en-US" sz="1000" dirty="0">
                <a:solidFill>
                  <a:srgbClr val="000000"/>
                </a:solidFill>
                <a:latin typeface="Georgia" panose="02040502050405020303" pitchFamily="18" charset="0"/>
              </a:rPr>
              <a:t>Repealed by Ga. L. 1991, p. 810, §1, effective July 1, 1991 </a:t>
            </a:r>
          </a:p>
          <a:p>
            <a:endParaRPr lang="en-US" sz="1000" b="1" dirty="0" smtClean="0">
              <a:solidFill>
                <a:srgbClr val="000000"/>
              </a:solidFill>
              <a:latin typeface="Georgia" panose="02040502050405020303" pitchFamily="18" charset="0"/>
            </a:endParaRPr>
          </a:p>
          <a:p>
            <a:r>
              <a:rPr lang="en-US" sz="2000" b="1" dirty="0" smtClean="0">
                <a:solidFill>
                  <a:srgbClr val="000000"/>
                </a:solidFill>
                <a:latin typeface="Georgia" panose="02040502050405020303" pitchFamily="18" charset="0"/>
              </a:rPr>
              <a:t>1991 </a:t>
            </a:r>
            <a:endParaRPr lang="en-US" sz="2000" dirty="0">
              <a:solidFill>
                <a:srgbClr val="000000"/>
              </a:solidFill>
              <a:latin typeface="Georgia" panose="02040502050405020303" pitchFamily="18" charset="0"/>
            </a:endParaRPr>
          </a:p>
          <a:p>
            <a:r>
              <a:rPr lang="en-US" sz="1400" b="1" dirty="0">
                <a:solidFill>
                  <a:srgbClr val="000000"/>
                </a:solidFill>
                <a:latin typeface="Georgia" panose="02040502050405020303" pitchFamily="18" charset="0"/>
              </a:rPr>
              <a:t>§ 53-12-232. Powers that may be incorporated by reference </a:t>
            </a:r>
          </a:p>
          <a:p>
            <a:endParaRPr lang="en-US" sz="1000" dirty="0">
              <a:solidFill>
                <a:srgbClr val="000000"/>
              </a:solidFill>
              <a:latin typeface="Georgia" panose="02040502050405020303" pitchFamily="18" charset="0"/>
            </a:endParaRPr>
          </a:p>
          <a:p>
            <a:r>
              <a:rPr lang="en-US" sz="2000" b="1" dirty="0">
                <a:solidFill>
                  <a:srgbClr val="000000"/>
                </a:solidFill>
                <a:latin typeface="Georgia" panose="02040502050405020303" pitchFamily="18" charset="0"/>
              </a:rPr>
              <a:t>2010 </a:t>
            </a:r>
            <a:endParaRPr lang="en-US" sz="2000" dirty="0">
              <a:solidFill>
                <a:srgbClr val="000000"/>
              </a:solidFill>
              <a:latin typeface="Georgia" panose="02040502050405020303" pitchFamily="18" charset="0"/>
            </a:endParaRPr>
          </a:p>
          <a:p>
            <a:r>
              <a:rPr lang="en-US" sz="1400" b="1" dirty="0">
                <a:solidFill>
                  <a:srgbClr val="000000"/>
                </a:solidFill>
                <a:latin typeface="Georgia" panose="02040502050405020303" pitchFamily="18" charset="0"/>
              </a:rPr>
              <a:t>§ 53-12-263. Powers which may be incorporated by reference </a:t>
            </a:r>
          </a:p>
          <a:p>
            <a:r>
              <a:rPr lang="en-US" sz="1600" dirty="0">
                <a:solidFill>
                  <a:srgbClr val="000000"/>
                </a:solidFill>
                <a:latin typeface="Georgia" panose="02040502050405020303" pitchFamily="18" charset="0"/>
              </a:rPr>
              <a:t>… </a:t>
            </a:r>
          </a:p>
          <a:p>
            <a:r>
              <a:rPr lang="en-US" sz="1400" dirty="0">
                <a:solidFill>
                  <a:srgbClr val="000000"/>
                </a:solidFill>
                <a:latin typeface="Georgia" panose="02040502050405020303" pitchFamily="18" charset="0"/>
              </a:rPr>
              <a:t>(c) Incorporation of one or more of the powers contained in this part, by reference to the appropriate portion of Code Section 53-12-261, shall be in addition to and not in limitation of the common-law or statutory powers of the fiduciary. </a:t>
            </a:r>
            <a:endParaRPr lang="en-US" sz="1400" dirty="0" smtClean="0">
              <a:solidFill>
                <a:srgbClr val="000000"/>
              </a:solidFill>
              <a:latin typeface="Georgia" panose="02040502050405020303" pitchFamily="18" charset="0"/>
            </a:endParaRPr>
          </a:p>
          <a:p>
            <a:endParaRPr lang="en-US" sz="1400" dirty="0">
              <a:solidFill>
                <a:srgbClr val="000000"/>
              </a:solidFill>
              <a:latin typeface="Georgia" panose="02040502050405020303" pitchFamily="18" charset="0"/>
            </a:endParaRPr>
          </a:p>
          <a:p>
            <a:r>
              <a:rPr lang="en-US" sz="1400" dirty="0">
                <a:solidFill>
                  <a:srgbClr val="000000"/>
                </a:solidFill>
                <a:latin typeface="Georgia" panose="02040502050405020303" pitchFamily="18" charset="0"/>
              </a:rPr>
              <a:t>(d)(1) A provision in any will or trust instrument which incorporates powers by citation to Georgia Laws 1973, page 846; Code </a:t>
            </a:r>
            <a:r>
              <a:rPr lang="en-US" sz="1400" dirty="0" smtClean="0">
                <a:solidFill>
                  <a:srgbClr val="000000"/>
                </a:solidFill>
                <a:latin typeface="Georgia" panose="02040502050405020303" pitchFamily="18" charset="0"/>
              </a:rPr>
              <a:t> 1933</a:t>
            </a:r>
            <a:r>
              <a:rPr lang="en-US" sz="1400" dirty="0">
                <a:solidFill>
                  <a:srgbClr val="000000"/>
                </a:solidFill>
                <a:latin typeface="Georgia" panose="02040502050405020303" pitchFamily="18" charset="0"/>
              </a:rPr>
              <a:t>, Section 108-1204 (Harrison); or former Code Section 53-12-40, 53-12-232, or 53-15-3 which were in effect at the time the trust was created and which was valid under the law in existence at the time the will was signed by the testator or at the time of the signing by the first settlor who signs the trust instrument shall be effective notwithstanding the subsequent repeal of such statute. </a:t>
            </a:r>
          </a:p>
          <a:p>
            <a:r>
              <a:rPr lang="en-US" sz="1400" dirty="0">
                <a:solidFill>
                  <a:srgbClr val="000000"/>
                </a:solidFill>
                <a:latin typeface="Georgia" panose="02040502050405020303" pitchFamily="18" charset="0"/>
              </a:rPr>
              <a:t>(2) A provision in any will or trust instrument which was signed by the testator or by the first settlor to sign after June 30, 1991, but before July 1, 1992, and which incorporates powers by citation to former Code Section 53-12-40 or 53-15-3 in effect on the date of such signing shall be deemed to mean and refer to the corresponding powers contained in former Code Section 53-12-232. </a:t>
            </a:r>
          </a:p>
        </p:txBody>
      </p:sp>
    </p:spTree>
    <p:extLst>
      <p:ext uri="{BB962C8B-B14F-4D97-AF65-F5344CB8AC3E}">
        <p14:creationId xmlns:p14="http://schemas.microsoft.com/office/powerpoint/2010/main" val="5879294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69927" y="554019"/>
            <a:ext cx="9393179" cy="1041310"/>
          </a:xfrm>
        </p:spPr>
        <p:txBody>
          <a:bodyPr>
            <a:normAutofit/>
          </a:bodyPr>
          <a:lstStyle/>
          <a:p>
            <a:r>
              <a:rPr lang="en-US" sz="4800" dirty="0" smtClean="0"/>
              <a:t>Title Standards		</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37</a:t>
            </a:fld>
            <a:endParaRPr lang="en-US" dirty="0"/>
          </a:p>
        </p:txBody>
      </p:sp>
      <p:sp>
        <p:nvSpPr>
          <p:cNvPr id="7" name="Content Placeholder 6"/>
          <p:cNvSpPr>
            <a:spLocks noGrp="1"/>
          </p:cNvSpPr>
          <p:nvPr>
            <p:ph idx="1"/>
          </p:nvPr>
        </p:nvSpPr>
        <p:spPr>
          <a:xfrm>
            <a:off x="2085563" y="1595329"/>
            <a:ext cx="8977543" cy="2203940"/>
          </a:xfrm>
        </p:spPr>
        <p:txBody>
          <a:bodyPr>
            <a:normAutofit/>
          </a:bodyPr>
          <a:lstStyle/>
          <a:p>
            <a:endParaRPr lang="en-US" sz="2800" b="1" dirty="0" smtClean="0"/>
          </a:p>
          <a:p>
            <a:endParaRPr lang="en-US" sz="3600" b="1" dirty="0"/>
          </a:p>
        </p:txBody>
      </p:sp>
      <p:sp>
        <p:nvSpPr>
          <p:cNvPr id="6" name="Rectangle 5"/>
          <p:cNvSpPr/>
          <p:nvPr/>
        </p:nvSpPr>
        <p:spPr>
          <a:xfrm>
            <a:off x="2052117" y="1156419"/>
            <a:ext cx="9873720" cy="461665"/>
          </a:xfrm>
          <a:prstGeom prst="rect">
            <a:avLst/>
          </a:prstGeom>
        </p:spPr>
        <p:txBody>
          <a:bodyPr wrap="square">
            <a:spAutoFit/>
          </a:bodyPr>
          <a:lstStyle/>
          <a:p>
            <a:endParaRPr lang="en-US" sz="1200" dirty="0">
              <a:solidFill>
                <a:srgbClr val="000000"/>
              </a:solidFill>
              <a:latin typeface="Georgia" panose="02040502050405020303" pitchFamily="18" charset="0"/>
            </a:endParaRPr>
          </a:p>
          <a:p>
            <a:r>
              <a:rPr lang="en-US" sz="1200" dirty="0">
                <a:solidFill>
                  <a:srgbClr val="000000"/>
                </a:solidFill>
                <a:latin typeface="Georgia" panose="02040502050405020303" pitchFamily="18" charset="0"/>
              </a:rPr>
              <a:t> </a:t>
            </a:r>
            <a:endParaRPr lang="en-US" sz="1400" dirty="0">
              <a:solidFill>
                <a:srgbClr val="000000"/>
              </a:solidFill>
              <a:latin typeface="Georgia" panose="02040502050405020303" pitchFamily="18" charset="0"/>
            </a:endParaRPr>
          </a:p>
        </p:txBody>
      </p:sp>
      <p:sp>
        <p:nvSpPr>
          <p:cNvPr id="3" name="Rectangle 2"/>
          <p:cNvSpPr/>
          <p:nvPr/>
        </p:nvSpPr>
        <p:spPr>
          <a:xfrm>
            <a:off x="1669927" y="1595329"/>
            <a:ext cx="9099673" cy="3970318"/>
          </a:xfrm>
          <a:prstGeom prst="rect">
            <a:avLst/>
          </a:prstGeom>
        </p:spPr>
        <p:txBody>
          <a:bodyPr wrap="square">
            <a:spAutoFit/>
          </a:bodyPr>
          <a:lstStyle/>
          <a:p>
            <a:r>
              <a:rPr lang="en-US" dirty="0"/>
              <a:t>13.9 Will Probated in Solemn Form Authorizes Sale —Executor Qualified Within Past Six Months  </a:t>
            </a:r>
            <a:endParaRPr lang="en-US" dirty="0" smtClean="0"/>
          </a:p>
          <a:p>
            <a:endParaRPr lang="en-US" dirty="0"/>
          </a:p>
          <a:p>
            <a:r>
              <a:rPr lang="en-US" dirty="0"/>
              <a:t>13.10 Will Probated in Solemn form Does Not Authorize Sale — Executor Qualified Within Past Six Months </a:t>
            </a:r>
          </a:p>
          <a:p>
            <a:endParaRPr lang="en-US" dirty="0" smtClean="0"/>
          </a:p>
          <a:p>
            <a:r>
              <a:rPr lang="en-US" dirty="0" smtClean="0"/>
              <a:t>13.11 </a:t>
            </a:r>
            <a:r>
              <a:rPr lang="en-US" dirty="0"/>
              <a:t>Will Probated in Solemn Form Authorizes Sale — Executor Qualified More Than Six Months — No Assent to Devise </a:t>
            </a:r>
          </a:p>
          <a:p>
            <a:endParaRPr lang="en-US" dirty="0" smtClean="0"/>
          </a:p>
          <a:p>
            <a:r>
              <a:rPr lang="en-US" dirty="0" smtClean="0"/>
              <a:t>13.12 </a:t>
            </a:r>
            <a:r>
              <a:rPr lang="en-US" dirty="0"/>
              <a:t>Will Probated in Solemn Form Authorizes Sale — Executor Qualified More than Six Months — Deed From Executor and All Devisees . </a:t>
            </a:r>
          </a:p>
          <a:p>
            <a:endParaRPr lang="en-US" dirty="0" smtClean="0"/>
          </a:p>
          <a:p>
            <a:r>
              <a:rPr lang="en-US" dirty="0" smtClean="0"/>
              <a:t>13.13 </a:t>
            </a:r>
            <a:r>
              <a:rPr lang="en-US" dirty="0"/>
              <a:t>Will Probated in solemn Form Does Not Authorize Sale — Executor Qualified For More than Six Months  </a:t>
            </a:r>
          </a:p>
        </p:txBody>
      </p:sp>
    </p:spTree>
    <p:extLst>
      <p:ext uri="{BB962C8B-B14F-4D97-AF65-F5344CB8AC3E}">
        <p14:creationId xmlns:p14="http://schemas.microsoft.com/office/powerpoint/2010/main" val="40943701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69927" y="554019"/>
            <a:ext cx="9393179" cy="1041310"/>
          </a:xfrm>
        </p:spPr>
        <p:txBody>
          <a:bodyPr>
            <a:normAutofit/>
          </a:bodyPr>
          <a:lstStyle/>
          <a:p>
            <a:r>
              <a:rPr lang="en-US" sz="4800" dirty="0" smtClean="0"/>
              <a:t>Title Standards		</a:t>
            </a:r>
            <a:endParaRPr lang="en-US" sz="4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38</a:t>
            </a:fld>
            <a:endParaRPr lang="en-US" dirty="0"/>
          </a:p>
        </p:txBody>
      </p:sp>
      <p:sp>
        <p:nvSpPr>
          <p:cNvPr id="7" name="Content Placeholder 6"/>
          <p:cNvSpPr>
            <a:spLocks noGrp="1"/>
          </p:cNvSpPr>
          <p:nvPr>
            <p:ph idx="1"/>
          </p:nvPr>
        </p:nvSpPr>
        <p:spPr>
          <a:xfrm>
            <a:off x="2085563" y="1595329"/>
            <a:ext cx="8977543" cy="2203940"/>
          </a:xfrm>
        </p:spPr>
        <p:txBody>
          <a:bodyPr>
            <a:normAutofit/>
          </a:bodyPr>
          <a:lstStyle/>
          <a:p>
            <a:endParaRPr lang="en-US" sz="2800" b="1" dirty="0" smtClean="0"/>
          </a:p>
          <a:p>
            <a:endParaRPr lang="en-US" sz="3600" b="1" dirty="0"/>
          </a:p>
        </p:txBody>
      </p:sp>
      <p:sp>
        <p:nvSpPr>
          <p:cNvPr id="6" name="Rectangle 5"/>
          <p:cNvSpPr/>
          <p:nvPr/>
        </p:nvSpPr>
        <p:spPr>
          <a:xfrm>
            <a:off x="2052117" y="1156419"/>
            <a:ext cx="9873720" cy="461665"/>
          </a:xfrm>
          <a:prstGeom prst="rect">
            <a:avLst/>
          </a:prstGeom>
        </p:spPr>
        <p:txBody>
          <a:bodyPr wrap="square">
            <a:spAutoFit/>
          </a:bodyPr>
          <a:lstStyle/>
          <a:p>
            <a:endParaRPr lang="en-US" sz="1200" dirty="0">
              <a:solidFill>
                <a:srgbClr val="000000"/>
              </a:solidFill>
              <a:latin typeface="Georgia" panose="02040502050405020303" pitchFamily="18" charset="0"/>
            </a:endParaRPr>
          </a:p>
          <a:p>
            <a:r>
              <a:rPr lang="en-US" sz="1200" dirty="0">
                <a:solidFill>
                  <a:srgbClr val="000000"/>
                </a:solidFill>
                <a:latin typeface="Georgia" panose="02040502050405020303" pitchFamily="18" charset="0"/>
              </a:rPr>
              <a:t> </a:t>
            </a:r>
            <a:endParaRPr lang="en-US" sz="1400" dirty="0">
              <a:solidFill>
                <a:srgbClr val="000000"/>
              </a:solidFill>
              <a:latin typeface="Georgia" panose="02040502050405020303" pitchFamily="18" charset="0"/>
            </a:endParaRPr>
          </a:p>
        </p:txBody>
      </p:sp>
      <p:sp>
        <p:nvSpPr>
          <p:cNvPr id="3" name="Rectangle 2"/>
          <p:cNvSpPr/>
          <p:nvPr/>
        </p:nvSpPr>
        <p:spPr>
          <a:xfrm>
            <a:off x="1669927" y="1595329"/>
            <a:ext cx="9099673" cy="3970318"/>
          </a:xfrm>
          <a:prstGeom prst="rect">
            <a:avLst/>
          </a:prstGeom>
        </p:spPr>
        <p:txBody>
          <a:bodyPr wrap="square">
            <a:spAutoFit/>
          </a:bodyPr>
          <a:lstStyle/>
          <a:p>
            <a:pPr algn="ctr"/>
            <a:r>
              <a:rPr lang="en-US" b="1" u="sng" dirty="0"/>
              <a:t>13.9 Will Probated in Solemn Form Authorizes Sale </a:t>
            </a:r>
            <a:r>
              <a:rPr lang="en-US" b="1" u="sng" dirty="0" smtClean="0"/>
              <a:t>—</a:t>
            </a:r>
          </a:p>
          <a:p>
            <a:pPr algn="ctr"/>
            <a:r>
              <a:rPr lang="en-US" b="1" u="sng" dirty="0" smtClean="0"/>
              <a:t>Executor </a:t>
            </a:r>
            <a:r>
              <a:rPr lang="en-US" b="1" u="sng" dirty="0"/>
              <a:t>Qualified Within Past Six Months  </a:t>
            </a:r>
            <a:endParaRPr lang="en-US" b="1" u="sng" dirty="0" smtClean="0"/>
          </a:p>
          <a:p>
            <a:endParaRPr lang="en-US" dirty="0" smtClean="0"/>
          </a:p>
          <a:p>
            <a:r>
              <a:rPr lang="en-US" b="1" dirty="0"/>
              <a:t>Where a decedent leaves a will which has been probated in solemn form and the executor has qualified within the past six months and the will authorizes sale, a marketable title may be conveyed by: (1) a deed from the executor containing recitals showing that it is made pursuant to the power of sale conferred under the terms of the will of the decedent, joined in by the beneficiary of any specific devise of the land to be conveyed, (2 a determination that no application for year’s support has been made, and (3) proof that federal estate taxes cannot result in a lien against the property. </a:t>
            </a:r>
            <a:endParaRPr lang="en-US" b="1" dirty="0" smtClean="0"/>
          </a:p>
          <a:p>
            <a:endParaRPr lang="en-US" dirty="0"/>
          </a:p>
          <a:p>
            <a:r>
              <a:rPr lang="en-US" b="1" i="1" dirty="0"/>
              <a:t>Comment: A surviving spouse or minor child cannot attach a lien for a year’s support to property that is conveyed by the executor or administrator in an authorized sale before the year’s support is set aside. O.C.G.A. Section 53-3-13.</a:t>
            </a:r>
            <a:endParaRPr lang="en-US" dirty="0"/>
          </a:p>
        </p:txBody>
      </p:sp>
    </p:spTree>
    <p:extLst>
      <p:ext uri="{BB962C8B-B14F-4D97-AF65-F5344CB8AC3E}">
        <p14:creationId xmlns:p14="http://schemas.microsoft.com/office/powerpoint/2010/main" val="12475814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39</a:t>
            </a:fld>
            <a:endParaRPr lang="en-US" dirty="0"/>
          </a:p>
        </p:txBody>
      </p:sp>
      <p:sp>
        <p:nvSpPr>
          <p:cNvPr id="6" name="TextBox 5"/>
          <p:cNvSpPr txBox="1"/>
          <p:nvPr/>
        </p:nvSpPr>
        <p:spPr>
          <a:xfrm>
            <a:off x="2561939" y="1558230"/>
            <a:ext cx="7959538" cy="5078313"/>
          </a:xfrm>
          <a:prstGeom prst="rect">
            <a:avLst/>
          </a:prstGeom>
          <a:noFill/>
        </p:spPr>
        <p:txBody>
          <a:bodyPr wrap="square" rtlCol="0">
            <a:spAutoFit/>
          </a:bodyPr>
          <a:lstStyle/>
          <a:p>
            <a:pPr algn="ctr"/>
            <a:r>
              <a:rPr lang="en-US" sz="4800" dirty="0" smtClean="0">
                <a:solidFill>
                  <a:schemeClr val="bg1"/>
                </a:solidFill>
                <a:latin typeface="Andalus" panose="02020603050405020304" pitchFamily="18" charset="-78"/>
                <a:cs typeface="Andalus" panose="02020603050405020304" pitchFamily="18" charset="-78"/>
              </a:rPr>
              <a:t>If </a:t>
            </a:r>
            <a:r>
              <a:rPr lang="en-US" sz="4800" dirty="0" smtClean="0">
                <a:solidFill>
                  <a:schemeClr val="bg1"/>
                </a:solidFill>
                <a:latin typeface="+mj-lt"/>
                <a:cs typeface="Andalus" panose="02020603050405020304" pitchFamily="18" charset="-78"/>
              </a:rPr>
              <a:t>you</a:t>
            </a:r>
            <a:r>
              <a:rPr lang="en-US" sz="4800" dirty="0" smtClean="0">
                <a:solidFill>
                  <a:schemeClr val="bg1"/>
                </a:solidFill>
                <a:latin typeface="Andalus" panose="02020603050405020304" pitchFamily="18" charset="-78"/>
                <a:cs typeface="Andalus" panose="02020603050405020304" pitchFamily="18" charset="-78"/>
              </a:rPr>
              <a:t> have questions, please email them to me, and I will respond by return email:</a:t>
            </a:r>
          </a:p>
          <a:p>
            <a:pPr algn="ctr"/>
            <a:endParaRPr lang="en-US" sz="4800" dirty="0" smtClean="0">
              <a:solidFill>
                <a:prstClr val="black"/>
              </a:solidFill>
              <a:latin typeface="Andalus" panose="02020603050405020304" pitchFamily="18" charset="-78"/>
              <a:cs typeface="Andalus" panose="02020603050405020304" pitchFamily="18" charset="-78"/>
            </a:endParaRPr>
          </a:p>
          <a:p>
            <a:pPr algn="ctr"/>
            <a:r>
              <a:rPr lang="en-US" sz="4800" dirty="0" smtClean="0">
                <a:solidFill>
                  <a:prstClr val="black"/>
                </a:solidFill>
                <a:latin typeface="Andalus" panose="02020603050405020304" pitchFamily="18" charset="-78"/>
                <a:cs typeface="Andalus" panose="02020603050405020304" pitchFamily="18" charset="-78"/>
              </a:rPr>
              <a:t> </a:t>
            </a:r>
            <a:r>
              <a:rPr lang="en-US" sz="4800" b="1" dirty="0" smtClean="0">
                <a:solidFill>
                  <a:srgbClr val="0070C0"/>
                </a:solidFill>
                <a:latin typeface="Andalus" panose="02020603050405020304" pitchFamily="18" charset="-78"/>
                <a:cs typeface="Andalus" panose="02020603050405020304" pitchFamily="18" charset="-78"/>
                <a:hlinkClick r:id="rId5"/>
              </a:rPr>
              <a:t>Polly.Campbell@fnf.com</a:t>
            </a:r>
            <a:r>
              <a:rPr lang="en-US" sz="4800" b="1" dirty="0" smtClean="0">
                <a:solidFill>
                  <a:srgbClr val="00B0F0"/>
                </a:solidFill>
                <a:latin typeface="Andalus" panose="02020603050405020304" pitchFamily="18" charset="-78"/>
                <a:cs typeface="Andalus" panose="02020603050405020304" pitchFamily="18" charset="-78"/>
              </a:rPr>
              <a:t> </a:t>
            </a:r>
          </a:p>
          <a:p>
            <a:pPr algn="ctr"/>
            <a:endParaRPr lang="en-US" sz="4800" dirty="0">
              <a:solidFill>
                <a:srgbClr val="00B0F0"/>
              </a:solidFill>
              <a:latin typeface="Andalus" panose="02020603050405020304" pitchFamily="18" charset="-78"/>
              <a:cs typeface="Andalus" panose="02020603050405020304" pitchFamily="18" charset="-78"/>
            </a:endParaRPr>
          </a:p>
          <a:p>
            <a:pPr algn="ctr"/>
            <a:endParaRPr lang="en-US" sz="3600" dirty="0">
              <a:solidFill>
                <a:srgbClr val="0070C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015554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34676" y="1330036"/>
            <a:ext cx="9393179" cy="3606418"/>
          </a:xfrm>
        </p:spPr>
        <p:txBody>
          <a:bodyPr>
            <a:noAutofit/>
          </a:bodyPr>
          <a:lstStyle/>
          <a:p>
            <a:pPr algn="ctr"/>
            <a:r>
              <a:rPr lang="en-US" sz="7200" dirty="0" smtClean="0"/>
              <a:t>What that </a:t>
            </a:r>
            <a:r>
              <a:rPr lang="en-US" sz="7200" dirty="0"/>
              <a:t>really </a:t>
            </a:r>
            <a:r>
              <a:rPr lang="en-US" sz="7200" dirty="0" smtClean="0"/>
              <a:t>means is that </a:t>
            </a:r>
            <a:r>
              <a:rPr lang="en-US" sz="7200" dirty="0"/>
              <a:t>the title is held in an estate because the FORMER </a:t>
            </a:r>
            <a:r>
              <a:rPr lang="en-US" sz="7200" dirty="0" smtClean="0"/>
              <a:t>owner,  </a:t>
            </a:r>
            <a:r>
              <a:rPr lang="en-US" sz="7200" dirty="0" smtClean="0"/>
              <a:t/>
            </a:r>
            <a:br>
              <a:rPr lang="en-US" sz="7200" dirty="0" smtClean="0"/>
            </a:br>
            <a:r>
              <a:rPr lang="en-US" sz="7200" dirty="0" smtClean="0"/>
              <a:t/>
            </a:r>
            <a:br>
              <a:rPr lang="en-US" sz="7200" dirty="0" smtClean="0"/>
            </a:b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9445339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40</a:t>
            </a:fld>
            <a:endParaRPr lang="en-US" dirty="0"/>
          </a:p>
        </p:txBody>
      </p:sp>
      <p:sp>
        <p:nvSpPr>
          <p:cNvPr id="6" name="TextBox 5"/>
          <p:cNvSpPr txBox="1"/>
          <p:nvPr/>
        </p:nvSpPr>
        <p:spPr>
          <a:xfrm>
            <a:off x="2611815" y="394448"/>
            <a:ext cx="7959538" cy="6001643"/>
          </a:xfrm>
          <a:prstGeom prst="rect">
            <a:avLst/>
          </a:prstGeom>
          <a:noFill/>
        </p:spPr>
        <p:txBody>
          <a:bodyPr wrap="square" rtlCol="0">
            <a:spAutoFit/>
          </a:bodyPr>
          <a:lstStyle/>
          <a:p>
            <a:pPr algn="ctr"/>
            <a:endParaRPr lang="en-US" sz="4800" dirty="0">
              <a:solidFill>
                <a:srgbClr val="00B0F0"/>
              </a:solidFill>
              <a:latin typeface="Andalus" panose="02020603050405020304" pitchFamily="18" charset="-78"/>
              <a:cs typeface="Andalus" panose="02020603050405020304" pitchFamily="18" charset="-78"/>
            </a:endParaRPr>
          </a:p>
          <a:p>
            <a:pPr algn="ctr"/>
            <a:r>
              <a:rPr lang="en-US" sz="3600" dirty="0" smtClean="0">
                <a:solidFill>
                  <a:schemeClr val="bg1"/>
                </a:solidFill>
                <a:latin typeface="Andalus" panose="02020603050405020304" pitchFamily="18" charset="-78"/>
                <a:cs typeface="Andalus" panose="02020603050405020304" pitchFamily="18" charset="-78"/>
              </a:rPr>
              <a:t>Copies of this PowerPoint presentation are available on request </a:t>
            </a:r>
          </a:p>
          <a:p>
            <a:pPr algn="ctr"/>
            <a:endParaRPr lang="en-US" sz="3600" dirty="0">
              <a:solidFill>
                <a:schemeClr val="bg1"/>
              </a:solidFill>
              <a:latin typeface="Andalus" panose="02020603050405020304" pitchFamily="18" charset="-78"/>
              <a:cs typeface="Andalus" panose="02020603050405020304" pitchFamily="18" charset="-78"/>
            </a:endParaRPr>
          </a:p>
          <a:p>
            <a:pPr algn="ctr"/>
            <a:r>
              <a:rPr lang="en-US" sz="3600" dirty="0" smtClean="0">
                <a:solidFill>
                  <a:schemeClr val="bg1"/>
                </a:solidFill>
                <a:latin typeface="Andalus" panose="02020603050405020304" pitchFamily="18" charset="-78"/>
                <a:cs typeface="Andalus" panose="02020603050405020304" pitchFamily="18" charset="-78"/>
              </a:rPr>
              <a:t>Copies of the video will also be available on request</a:t>
            </a:r>
          </a:p>
          <a:p>
            <a:pPr algn="ctr"/>
            <a:endParaRPr lang="en-US" sz="3600" dirty="0">
              <a:solidFill>
                <a:schemeClr val="bg1"/>
              </a:solidFill>
              <a:latin typeface="Andalus" panose="02020603050405020304" pitchFamily="18" charset="-78"/>
              <a:cs typeface="Andalus" panose="02020603050405020304" pitchFamily="18" charset="-78"/>
            </a:endParaRPr>
          </a:p>
          <a:p>
            <a:pPr algn="ctr"/>
            <a:r>
              <a:rPr lang="en-US" sz="3600" dirty="0" smtClean="0">
                <a:solidFill>
                  <a:schemeClr val="bg1"/>
                </a:solidFill>
                <a:latin typeface="Andalus" panose="02020603050405020304" pitchFamily="18" charset="-78"/>
                <a:cs typeface="Andalus" panose="02020603050405020304" pitchFamily="18" charset="-78"/>
              </a:rPr>
              <a:t>Please </a:t>
            </a:r>
            <a:r>
              <a:rPr lang="en-US" sz="3600" dirty="0">
                <a:solidFill>
                  <a:schemeClr val="bg1"/>
                </a:solidFill>
                <a:latin typeface="Andalus" panose="02020603050405020304" pitchFamily="18" charset="-78"/>
                <a:cs typeface="Andalus" panose="02020603050405020304" pitchFamily="18" charset="-78"/>
              </a:rPr>
              <a:t>email </a:t>
            </a:r>
            <a:r>
              <a:rPr lang="en-US" sz="3600" dirty="0" smtClean="0">
                <a:solidFill>
                  <a:schemeClr val="bg1"/>
                </a:solidFill>
                <a:latin typeface="Andalus" panose="02020603050405020304" pitchFamily="18" charset="-78"/>
                <a:cs typeface="Andalus" panose="02020603050405020304" pitchFamily="18" charset="-78"/>
              </a:rPr>
              <a:t>Blair Leary to request a copy:</a:t>
            </a:r>
          </a:p>
          <a:p>
            <a:pPr algn="ctr"/>
            <a:endParaRPr lang="en-US" sz="3600" dirty="0">
              <a:solidFill>
                <a:srgbClr val="0070C0"/>
              </a:solidFill>
              <a:latin typeface="Andalus" panose="02020603050405020304" pitchFamily="18" charset="-78"/>
              <a:cs typeface="Andalus" panose="02020603050405020304" pitchFamily="18" charset="-78"/>
            </a:endParaRPr>
          </a:p>
          <a:p>
            <a:pPr algn="ctr"/>
            <a:r>
              <a:rPr lang="en-US" sz="4800" dirty="0" smtClean="0">
                <a:solidFill>
                  <a:srgbClr val="0070C0"/>
                </a:solidFill>
                <a:latin typeface="Andalus" panose="02020603050405020304" pitchFamily="18" charset="-78"/>
                <a:cs typeface="Andalus" panose="02020603050405020304" pitchFamily="18" charset="-78"/>
                <a:hlinkClick r:id="rId5"/>
              </a:rPr>
              <a:t>Blair.Leary@fnf.com</a:t>
            </a:r>
            <a:r>
              <a:rPr lang="en-US" sz="4800" dirty="0" smtClean="0">
                <a:solidFill>
                  <a:srgbClr val="0070C0"/>
                </a:solidFill>
                <a:latin typeface="Andalus" panose="02020603050405020304" pitchFamily="18" charset="-78"/>
                <a:cs typeface="Andalus" panose="02020603050405020304" pitchFamily="18" charset="-78"/>
              </a:rPr>
              <a:t> </a:t>
            </a:r>
            <a:endParaRPr lang="en-US" sz="4800" dirty="0">
              <a:solidFill>
                <a:srgbClr val="0070C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27100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3142212" y="475804"/>
            <a:ext cx="6730567" cy="2749534"/>
          </a:xfrm>
          <a:prstGeom prst="rect">
            <a:avLst/>
          </a:prstGeom>
        </p:spPr>
      </p:pic>
      <p:sp>
        <p:nvSpPr>
          <p:cNvPr id="4" name="Slide Number Placeholder 3"/>
          <p:cNvSpPr>
            <a:spLocks noGrp="1"/>
          </p:cNvSpPr>
          <p:nvPr>
            <p:ph type="sldNum" sz="quarter" idx="12"/>
          </p:nvPr>
        </p:nvSpPr>
        <p:spPr/>
        <p:txBody>
          <a:bodyPr/>
          <a:lstStyle/>
          <a:p>
            <a:fld id="{D57F1E4F-1CFF-5643-939E-217C01CDF565}" type="slidenum">
              <a:rPr lang="en-US" smtClean="0"/>
              <a:pPr/>
              <a:t>41</a:t>
            </a:fld>
            <a:endParaRPr lang="en-US" dirty="0"/>
          </a:p>
        </p:txBody>
      </p:sp>
      <p:sp>
        <p:nvSpPr>
          <p:cNvPr id="7" name="Content Placeholder 6"/>
          <p:cNvSpPr>
            <a:spLocks noGrp="1"/>
          </p:cNvSpPr>
          <p:nvPr>
            <p:ph idx="1"/>
          </p:nvPr>
        </p:nvSpPr>
        <p:spPr>
          <a:xfrm>
            <a:off x="2501756" y="3541222"/>
            <a:ext cx="8977543" cy="2985142"/>
          </a:xfrm>
        </p:spPr>
        <p:txBody>
          <a:bodyPr/>
          <a:lstStyle/>
          <a:p>
            <a:pPr marL="0" lvl="0" indent="0" algn="ctr">
              <a:buClr>
                <a:srgbClr val="90C226"/>
              </a:buClr>
              <a:buSzPct val="80000"/>
              <a:buNone/>
            </a:pPr>
            <a:r>
              <a:rPr lang="en-US" sz="6000" dirty="0">
                <a:ln w="3175">
                  <a:solidFill>
                    <a:schemeClr val="accent4">
                      <a:lumMod val="50000"/>
                    </a:schemeClr>
                  </a:solidFill>
                </a:ln>
                <a:solidFill>
                  <a:srgbClr val="92D050"/>
                </a:solidFill>
                <a:latin typeface="Andalus" panose="02020603050405020304" pitchFamily="18" charset="-78"/>
                <a:cs typeface="Andalus" panose="02020603050405020304" pitchFamily="18" charset="-78"/>
              </a:rPr>
              <a:t>THANK YOU FOR ATTENDING Fidelity’s </a:t>
            </a:r>
          </a:p>
          <a:p>
            <a:pPr marL="0" lvl="0" indent="0" algn="ctr">
              <a:buClr>
                <a:srgbClr val="90C226"/>
              </a:buClr>
              <a:buSzPct val="80000"/>
              <a:buNone/>
            </a:pPr>
            <a:r>
              <a:rPr lang="en-US" sz="6000" dirty="0">
                <a:ln w="3175">
                  <a:solidFill>
                    <a:schemeClr val="accent4">
                      <a:lumMod val="50000"/>
                    </a:schemeClr>
                  </a:solidFill>
                </a:ln>
                <a:solidFill>
                  <a:srgbClr val="92D050"/>
                </a:solidFill>
                <a:latin typeface="Andalus" panose="02020603050405020304" pitchFamily="18" charset="-78"/>
                <a:cs typeface="Andalus" panose="02020603050405020304" pitchFamily="18" charset="-78"/>
              </a:rPr>
              <a:t>Fifteen Minute University</a:t>
            </a:r>
          </a:p>
          <a:p>
            <a:endParaRPr lang="en-US" dirty="0"/>
          </a:p>
        </p:txBody>
      </p:sp>
    </p:spTree>
    <p:extLst>
      <p:ext uri="{BB962C8B-B14F-4D97-AF65-F5344CB8AC3E}">
        <p14:creationId xmlns:p14="http://schemas.microsoft.com/office/powerpoint/2010/main" val="5383016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4" name="Slide Number Placeholder 3"/>
          <p:cNvSpPr>
            <a:spLocks noGrp="1"/>
          </p:cNvSpPr>
          <p:nvPr>
            <p:ph type="sldNum" sz="quarter" idx="12"/>
          </p:nvPr>
        </p:nvSpPr>
        <p:spPr/>
        <p:txBody>
          <a:bodyPr/>
          <a:lstStyle/>
          <a:p>
            <a:fld id="{D57F1E4F-1CFF-5643-939E-217C01CDF565}" type="slidenum">
              <a:rPr lang="en-US" smtClean="0"/>
              <a:pPr/>
              <a:t>42</a:t>
            </a:fld>
            <a:endParaRPr lang="en-US" dirty="0"/>
          </a:p>
        </p:txBody>
      </p:sp>
      <p:pic>
        <p:nvPicPr>
          <p:cNvPr id="8" name="Picture 7"/>
          <p:cNvPicPr/>
          <p:nvPr/>
        </p:nvPicPr>
        <p:blipFill>
          <a:blip r:embed="rId5">
            <a:extLst>
              <a:ext uri="{28A0092B-C50C-407E-A947-70E740481C1C}">
                <a14:useLocalDpi xmlns:a14="http://schemas.microsoft.com/office/drawing/2010/main" val="0"/>
              </a:ext>
            </a:extLst>
          </a:blip>
          <a:srcRect/>
          <a:stretch>
            <a:fillRect/>
          </a:stretch>
        </p:blipFill>
        <p:spPr bwMode="auto">
          <a:xfrm>
            <a:off x="3334928" y="4646281"/>
            <a:ext cx="3702408" cy="2057400"/>
          </a:xfrm>
          <a:prstGeom prst="rect">
            <a:avLst/>
          </a:prstGeom>
          <a:noFill/>
        </p:spPr>
      </p:pic>
      <p:sp>
        <p:nvSpPr>
          <p:cNvPr id="9" name="Text Placeholder 2"/>
          <p:cNvSpPr txBox="1">
            <a:spLocks/>
          </p:cNvSpPr>
          <p:nvPr/>
        </p:nvSpPr>
        <p:spPr>
          <a:xfrm>
            <a:off x="5486087" y="4835525"/>
            <a:ext cx="3978103" cy="1570962"/>
          </a:xfrm>
          <a:prstGeom prst="rect">
            <a:avLst/>
          </a:prstGeom>
        </p:spPr>
        <p:txBody>
          <a:bodyPr vert="horz" lIns="91440" tIns="45720" rIns="91440" bIns="45720" rtlCol="0" anchor="ctr">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n-US" sz="3200" b="0" i="0" u="none" strike="noStrike" kern="1200" cap="none" spc="0" normalizeH="0" baseline="0" noProof="0" dirty="0" smtClean="0">
                <a:ln w="3175">
                  <a:solidFill>
                    <a:schemeClr val="accent4">
                      <a:lumMod val="50000"/>
                    </a:schemeClr>
                  </a:solidFill>
                </a:ln>
                <a:solidFill>
                  <a:srgbClr val="92D050"/>
                </a:solidFill>
                <a:effectLst/>
                <a:uLnTx/>
                <a:uFillTx/>
                <a:latin typeface="Andalus" panose="02020603050405020304" pitchFamily="18" charset="-78"/>
                <a:ea typeface="+mn-ea"/>
                <a:cs typeface="Andalus" panose="02020603050405020304" pitchFamily="18" charset="-78"/>
              </a:rPr>
              <a:t>March 15</a:t>
            </a:r>
            <a:r>
              <a:rPr kumimoji="0" lang="en-US" sz="3200" b="0" i="0" u="none" strike="noStrike" kern="1200" cap="none" spc="0" normalizeH="0" baseline="30000" noProof="0" dirty="0" smtClean="0">
                <a:ln w="3175">
                  <a:solidFill>
                    <a:schemeClr val="accent4">
                      <a:lumMod val="50000"/>
                    </a:schemeClr>
                  </a:solidFill>
                </a:ln>
                <a:solidFill>
                  <a:srgbClr val="92D050"/>
                </a:solidFill>
                <a:effectLst/>
                <a:uLnTx/>
                <a:uFillTx/>
                <a:latin typeface="Andalus" panose="02020603050405020304" pitchFamily="18" charset="-78"/>
                <a:ea typeface="+mn-ea"/>
                <a:cs typeface="Andalus" panose="02020603050405020304" pitchFamily="18" charset="-78"/>
              </a:rPr>
              <a:t>th </a:t>
            </a:r>
          </a:p>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n-US" sz="3200" b="0" i="0" u="none" strike="noStrike" kern="1200" cap="none" spc="0" normalizeH="0" baseline="0" noProof="0" dirty="0" smtClean="0">
                <a:ln w="3175">
                  <a:solidFill>
                    <a:schemeClr val="accent4">
                      <a:lumMod val="50000"/>
                    </a:schemeClr>
                  </a:solidFill>
                </a:ln>
                <a:solidFill>
                  <a:srgbClr val="92D050"/>
                </a:solidFill>
                <a:effectLst/>
                <a:uLnTx/>
                <a:uFillTx/>
                <a:latin typeface="Andalus" panose="02020603050405020304" pitchFamily="18" charset="-78"/>
                <a:ea typeface="+mn-ea"/>
                <a:cs typeface="Andalus" panose="02020603050405020304" pitchFamily="18" charset="-78"/>
              </a:rPr>
              <a:t>March 22</a:t>
            </a:r>
            <a:r>
              <a:rPr kumimoji="0" lang="en-US" sz="3200" b="0" i="0" u="none" strike="noStrike" kern="1200" cap="none" spc="0" normalizeH="0" baseline="30000" noProof="0" dirty="0" smtClean="0">
                <a:ln w="3175">
                  <a:solidFill>
                    <a:schemeClr val="accent4">
                      <a:lumMod val="50000"/>
                    </a:schemeClr>
                  </a:solidFill>
                </a:ln>
                <a:solidFill>
                  <a:srgbClr val="92D050"/>
                </a:solidFill>
                <a:effectLst/>
                <a:uLnTx/>
                <a:uFillTx/>
                <a:latin typeface="Andalus" panose="02020603050405020304" pitchFamily="18" charset="-78"/>
                <a:ea typeface="+mn-ea"/>
                <a:cs typeface="Andalus" panose="02020603050405020304" pitchFamily="18" charset="-78"/>
              </a:rPr>
              <a:t>nd</a:t>
            </a:r>
            <a:r>
              <a:rPr kumimoji="0" lang="en-US" sz="3200" b="0" i="0" u="none" strike="noStrike" kern="1200" cap="none" spc="0" normalizeH="0" baseline="0" noProof="0" dirty="0" smtClean="0">
                <a:ln w="3175">
                  <a:solidFill>
                    <a:schemeClr val="accent4">
                      <a:lumMod val="50000"/>
                    </a:schemeClr>
                  </a:solidFill>
                </a:ln>
                <a:solidFill>
                  <a:srgbClr val="92D050"/>
                </a:solidFill>
                <a:effectLst/>
                <a:uLnTx/>
                <a:uFillTx/>
                <a:latin typeface="Andalus" panose="02020603050405020304" pitchFamily="18" charset="-78"/>
                <a:ea typeface="+mn-ea"/>
                <a:cs typeface="Andalus" panose="02020603050405020304" pitchFamily="18" charset="-78"/>
              </a:rPr>
              <a:t> </a:t>
            </a:r>
            <a:endParaRPr kumimoji="0" lang="en-US" sz="3200" b="0" i="0" u="none" strike="noStrike" kern="1200" cap="none" spc="0" normalizeH="0" baseline="0" noProof="0" dirty="0">
              <a:ln w="3175">
                <a:solidFill>
                  <a:schemeClr val="accent4">
                    <a:lumMod val="50000"/>
                  </a:schemeClr>
                </a:solidFill>
              </a:ln>
              <a:solidFill>
                <a:srgbClr val="92D050"/>
              </a:solidFill>
              <a:effectLst/>
              <a:uLnTx/>
              <a:uFillTx/>
              <a:latin typeface="Andalus" panose="02020603050405020304" pitchFamily="18" charset="-78"/>
              <a:ea typeface="+mn-ea"/>
              <a:cs typeface="Andalus" panose="02020603050405020304" pitchFamily="18" charset="-78"/>
            </a:endParaRPr>
          </a:p>
        </p:txBody>
      </p:sp>
      <p:sp>
        <p:nvSpPr>
          <p:cNvPr id="11" name="Title 1"/>
          <p:cNvSpPr txBox="1">
            <a:spLocks/>
          </p:cNvSpPr>
          <p:nvPr/>
        </p:nvSpPr>
        <p:spPr>
          <a:xfrm>
            <a:off x="1573206" y="936660"/>
            <a:ext cx="8866715" cy="3403600"/>
          </a:xfrm>
          <a:prstGeom prst="rect">
            <a:avLst/>
          </a:prstGeom>
        </p:spPr>
        <p:txBody>
          <a:bodyPr vert="horz" lIns="91440" tIns="45720" rIns="91440" bIns="45720" rtlCol="0" anchor="ctr">
            <a:normAutofit fontScale="90000" lnSpcReduction="20000"/>
          </a:bodyPr>
          <a:lstStyle>
            <a:lvl1pPr algn="l" defTabSz="457200" rtl="0" eaLnBrk="1" latinLnBrk="0" hangingPunct="1">
              <a:spcBef>
                <a:spcPct val="0"/>
              </a:spcBef>
              <a:buNone/>
              <a:defRPr sz="44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t>PLEASE COME BACK AGAIN</a:t>
            </a:r>
            <a:br>
              <a:rPr kumimoji="0" lang="en-US" sz="44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br>
            <a:r>
              <a:rPr kumimoji="0" lang="en-US" sz="44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t>FOR THE REST OF</a:t>
            </a:r>
            <a:br>
              <a:rPr kumimoji="0" lang="en-US" sz="44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br>
            <a:r>
              <a:rPr kumimoji="0" lang="en-US" sz="44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t>THIS THREE</a:t>
            </a:r>
            <a:r>
              <a:rPr kumimoji="0" lang="en-US" sz="4400" b="0" i="0" u="none" strike="noStrike" kern="1200" cap="none" spc="0" normalizeH="0" baseline="0" noProof="0" dirty="0" smtClean="0">
                <a:ln>
                  <a:noFill/>
                </a:ln>
                <a:solidFill>
                  <a:sysClr val="windowText" lastClr="000000"/>
                </a:solidFill>
                <a:effectLst/>
                <a:uLnTx/>
                <a:uFillTx/>
                <a:latin typeface="Castellar" panose="020A0402060406010301" pitchFamily="18" charset="0"/>
                <a:ea typeface="+mj-ea"/>
                <a:cs typeface="Andalus" panose="02020603050405020304" pitchFamily="18" charset="-78"/>
              </a:rPr>
              <a:t>-</a:t>
            </a:r>
            <a:r>
              <a:rPr kumimoji="0" lang="en-US" sz="44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t>PART SERIES:</a:t>
            </a:r>
            <a:r>
              <a:rPr kumimoji="0" lang="en-US" sz="28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t/>
            </a:r>
            <a:br>
              <a:rPr kumimoji="0" lang="en-US" sz="28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br>
            <a:r>
              <a:rPr kumimoji="0" lang="en-US" sz="44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t>  </a:t>
            </a:r>
            <a:br>
              <a:rPr kumimoji="0" lang="en-US" sz="4400" b="0" i="0" u="none" strike="noStrike" kern="1200" cap="none" spc="0" normalizeH="0" baseline="0" noProof="0" dirty="0" smtClean="0">
                <a:ln>
                  <a:noFill/>
                </a:ln>
                <a:solidFill>
                  <a:sysClr val="windowText" lastClr="000000"/>
                </a:solidFill>
                <a:effectLst/>
                <a:uLnTx/>
                <a:uFillTx/>
                <a:latin typeface="Andalus" panose="02020603050405020304" pitchFamily="18" charset="-78"/>
                <a:ea typeface="+mj-ea"/>
                <a:cs typeface="Andalus" panose="02020603050405020304" pitchFamily="18" charset="-78"/>
              </a:rPr>
            </a:br>
            <a:r>
              <a:rPr kumimoji="0" lang="en-US" sz="4800" b="0" i="0" u="none" strike="noStrike" kern="1200" cap="none" spc="0" normalizeH="0" baseline="0" noProof="0" dirty="0" smtClean="0">
                <a:ln>
                  <a:noFill/>
                </a:ln>
                <a:solidFill>
                  <a:schemeClr val="bg1"/>
                </a:solidFill>
                <a:effectLst/>
                <a:uLnTx/>
                <a:uFillTx/>
                <a:latin typeface="Footlight MT Light" panose="0204060206030A020304" pitchFamily="18" charset="0"/>
                <a:ea typeface="+mj-ea"/>
                <a:cs typeface="Andalus" panose="02020603050405020304" pitchFamily="18" charset="-78"/>
              </a:rPr>
              <a:t>“</a:t>
            </a:r>
            <a:r>
              <a:rPr kumimoji="0" lang="en-US" sz="4900" b="0" i="0" u="none" strike="noStrike" kern="1200" cap="none" spc="0" normalizeH="0" baseline="0" noProof="0" dirty="0" smtClean="0">
                <a:ln>
                  <a:noFill/>
                </a:ln>
                <a:solidFill>
                  <a:schemeClr val="bg1"/>
                </a:solidFill>
                <a:effectLst/>
                <a:uLnTx/>
                <a:uFillTx/>
                <a:latin typeface="Footlight MT Light" panose="0204060206030A020304" pitchFamily="18" charset="0"/>
                <a:ea typeface="+mj-ea"/>
                <a:cs typeface="Andalus" panose="02020603050405020304" pitchFamily="18" charset="-78"/>
              </a:rPr>
              <a:t>The Seller is Dead”</a:t>
            </a:r>
            <a:br>
              <a:rPr kumimoji="0" lang="en-US" sz="4900" b="0" i="0" u="none" strike="noStrike" kern="1200" cap="none" spc="0" normalizeH="0" baseline="0" noProof="0" dirty="0" smtClean="0">
                <a:ln>
                  <a:noFill/>
                </a:ln>
                <a:solidFill>
                  <a:schemeClr val="bg1"/>
                </a:solidFill>
                <a:effectLst/>
                <a:uLnTx/>
                <a:uFillTx/>
                <a:latin typeface="Footlight MT Light" panose="0204060206030A020304" pitchFamily="18" charset="0"/>
                <a:ea typeface="+mj-ea"/>
                <a:cs typeface="Andalus" panose="02020603050405020304" pitchFamily="18" charset="-78"/>
              </a:rPr>
            </a:br>
            <a:r>
              <a:rPr kumimoji="0" lang="en-US" sz="2000" b="1" i="0" u="none" strike="noStrike" kern="1200" cap="none" spc="0" normalizeH="0" baseline="0" noProof="0" dirty="0" smtClean="0">
                <a:ln>
                  <a:noFill/>
                </a:ln>
                <a:solidFill>
                  <a:schemeClr val="bg1"/>
                </a:solidFill>
                <a:effectLst/>
                <a:uLnTx/>
                <a:uFillTx/>
                <a:latin typeface="Footlight MT Light" panose="0204060206030A020304" pitchFamily="18" charset="0"/>
                <a:ea typeface="+mj-ea"/>
                <a:cs typeface="Andalus" panose="02020603050405020304" pitchFamily="18" charset="-78"/>
              </a:rPr>
              <a:t>~</a:t>
            </a:r>
            <a:r>
              <a:rPr kumimoji="0" lang="en-US" sz="4900" b="0" i="0" u="none" strike="noStrike" kern="1200" cap="none" spc="0" normalizeH="0" baseline="0" noProof="0" dirty="0" smtClean="0">
                <a:ln>
                  <a:noFill/>
                </a:ln>
                <a:solidFill>
                  <a:schemeClr val="bg1"/>
                </a:solidFill>
                <a:effectLst/>
                <a:uLnTx/>
                <a:uFillTx/>
                <a:latin typeface="Footlight MT Light" panose="0204060206030A020304" pitchFamily="18" charset="0"/>
                <a:ea typeface="+mj-ea"/>
                <a:cs typeface="Andalus" panose="02020603050405020304" pitchFamily="18" charset="-78"/>
              </a:rPr>
              <a:t/>
            </a:r>
            <a:br>
              <a:rPr kumimoji="0" lang="en-US" sz="4900" b="0" i="0" u="none" strike="noStrike" kern="1200" cap="none" spc="0" normalizeH="0" baseline="0" noProof="0" dirty="0" smtClean="0">
                <a:ln>
                  <a:noFill/>
                </a:ln>
                <a:solidFill>
                  <a:schemeClr val="bg1"/>
                </a:solidFill>
                <a:effectLst/>
                <a:uLnTx/>
                <a:uFillTx/>
                <a:latin typeface="Footlight MT Light" panose="0204060206030A020304" pitchFamily="18" charset="0"/>
                <a:ea typeface="+mj-ea"/>
                <a:cs typeface="Andalus" panose="02020603050405020304" pitchFamily="18" charset="-78"/>
              </a:rPr>
            </a:br>
            <a:r>
              <a:rPr kumimoji="0" lang="en-US" sz="4900" b="0" i="0" u="none" strike="noStrike" kern="1200" cap="none" spc="0" normalizeH="0" baseline="0" noProof="0" dirty="0" smtClean="0">
                <a:ln>
                  <a:noFill/>
                </a:ln>
                <a:solidFill>
                  <a:schemeClr val="bg1"/>
                </a:solidFill>
                <a:effectLst/>
                <a:uLnTx/>
                <a:uFillTx/>
                <a:latin typeface="Footlight MT Light" panose="0204060206030A020304" pitchFamily="18" charset="0"/>
                <a:ea typeface="+mj-ea"/>
                <a:cs typeface="Andalus" panose="02020603050405020304" pitchFamily="18" charset="-78"/>
              </a:rPr>
              <a:t>What Are We Supposed To Do Now?</a:t>
            </a:r>
            <a:endParaRPr kumimoji="0" lang="en-US" sz="4900" b="0" i="0" u="none" strike="noStrike" kern="1200" cap="none" spc="0" normalizeH="0" baseline="0" noProof="0" dirty="0">
              <a:ln>
                <a:noFill/>
              </a:ln>
              <a:solidFill>
                <a:schemeClr val="bg1"/>
              </a:solidFill>
              <a:effectLst/>
              <a:uLnTx/>
              <a:uFillTx/>
              <a:latin typeface="Footlight MT Light" panose="0204060206030A020304" pitchFamily="18" charset="0"/>
              <a:ea typeface="+mj-ea"/>
              <a:cs typeface="Andalus" panose="02020603050405020304" pitchFamily="18" charset="-78"/>
            </a:endParaRPr>
          </a:p>
        </p:txBody>
      </p:sp>
    </p:spTree>
    <p:extLst>
      <p:ext uri="{BB962C8B-B14F-4D97-AF65-F5344CB8AC3E}">
        <p14:creationId xmlns:p14="http://schemas.microsoft.com/office/powerpoint/2010/main" val="40304208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634676" y="1330036"/>
            <a:ext cx="9393179" cy="3606418"/>
          </a:xfrm>
        </p:spPr>
        <p:txBody>
          <a:bodyPr>
            <a:noAutofit/>
          </a:bodyPr>
          <a:lstStyle/>
          <a:p>
            <a:pPr algn="ctr"/>
            <a:r>
              <a:rPr lang="en-US" sz="7200" dirty="0"/>
              <a:t>t</a:t>
            </a:r>
            <a:r>
              <a:rPr lang="en-US" sz="7200" dirty="0" smtClean="0"/>
              <a:t>he  </a:t>
            </a:r>
            <a:r>
              <a:rPr lang="en-US" sz="7200" dirty="0" smtClean="0"/>
              <a:t>person who came back on the title report as the “</a:t>
            </a:r>
            <a:r>
              <a:rPr lang="en-US" sz="7200" dirty="0" smtClean="0"/>
              <a:t>RTV,”</a:t>
            </a:r>
            <a:r>
              <a:rPr lang="en-US" sz="7200" dirty="0" smtClean="0"/>
              <a:t/>
            </a:r>
            <a:br>
              <a:rPr lang="en-US" sz="7200" dirty="0" smtClean="0"/>
            </a:br>
            <a:r>
              <a:rPr lang="en-US" sz="7200" dirty="0" smtClean="0"/>
              <a:t/>
            </a:r>
            <a:br>
              <a:rPr lang="en-US" sz="7200" dirty="0" smtClean="0"/>
            </a:b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116555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307055" y="1320334"/>
            <a:ext cx="9393179" cy="3606418"/>
          </a:xfrm>
        </p:spPr>
        <p:txBody>
          <a:bodyPr>
            <a:noAutofit/>
          </a:bodyPr>
          <a:lstStyle/>
          <a:p>
            <a:pPr algn="ctr"/>
            <a:r>
              <a:rPr lang="en-US" sz="7200" dirty="0" smtClean="0"/>
              <a:t> has passed on to his reward, but no one let you know until the last minute.</a:t>
            </a: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581282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307055" y="1320334"/>
            <a:ext cx="9393179" cy="3606418"/>
          </a:xfrm>
        </p:spPr>
        <p:txBody>
          <a:bodyPr>
            <a:noAutofit/>
          </a:bodyPr>
          <a:lstStyle/>
          <a:p>
            <a:pPr algn="ctr"/>
            <a:r>
              <a:rPr lang="en-US" sz="7200" dirty="0" smtClean="0"/>
              <a:t> and the title examiner did not look at the probate records</a:t>
            </a: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417037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307055" y="1320334"/>
            <a:ext cx="9393179" cy="3606418"/>
          </a:xfrm>
        </p:spPr>
        <p:txBody>
          <a:bodyPr>
            <a:noAutofit/>
          </a:bodyPr>
          <a:lstStyle/>
          <a:p>
            <a:pPr algn="ctr"/>
            <a:r>
              <a:rPr lang="en-US" sz="7200" dirty="0" smtClean="0"/>
              <a:t> so, your first question is:  Did the decedent leave a Will?</a:t>
            </a: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158855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duotone>
              <a:prstClr val="black"/>
              <a:srgbClr val="9BBB59">
                <a:lumMod val="20000"/>
                <a:lumOff val="80000"/>
                <a:tint val="45000"/>
                <a:satMod val="400000"/>
              </a:srgbClr>
            </a:duotone>
            <a:extLst>
              <a:ext uri="{BEBA8EAE-BF5A-486C-A8C5-ECC9F3942E4B}">
                <a14:imgProps xmlns:a14="http://schemas.microsoft.com/office/drawing/2010/main">
                  <a14:imgLayer r:embed="rId4">
                    <a14:imgEffect>
                      <a14:colorTemperature colorTemp="47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0906298" y="166910"/>
            <a:ext cx="1146002" cy="1163126"/>
          </a:xfrm>
          <a:prstGeom prst="rect">
            <a:avLst/>
          </a:prstGeom>
          <a:solidFill>
            <a:srgbClr val="9BBB59">
              <a:lumMod val="60000"/>
              <a:lumOff val="40000"/>
              <a:alpha val="63000"/>
            </a:srgbClr>
          </a:solidFill>
        </p:spPr>
      </p:pic>
      <p:sp>
        <p:nvSpPr>
          <p:cNvPr id="2" name="Title 1"/>
          <p:cNvSpPr>
            <a:spLocks noGrp="1"/>
          </p:cNvSpPr>
          <p:nvPr>
            <p:ph type="title"/>
          </p:nvPr>
        </p:nvSpPr>
        <p:spPr>
          <a:xfrm>
            <a:off x="1311579" y="1549861"/>
            <a:ext cx="9393179" cy="2667730"/>
          </a:xfrm>
        </p:spPr>
        <p:txBody>
          <a:bodyPr>
            <a:noAutofit/>
          </a:bodyPr>
          <a:lstStyle/>
          <a:p>
            <a:pPr algn="ctr"/>
            <a:r>
              <a:rPr lang="en-US" sz="7200" dirty="0" smtClean="0"/>
              <a:t>In Georgia, there are four ways that title can pass when someone dies owning land.</a:t>
            </a:r>
            <a:endParaRPr lang="en-US" sz="72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876675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Custom 5">
      <a:dk1>
        <a:srgbClr val="480000"/>
      </a:dk1>
      <a:lt1>
        <a:srgbClr val="730000"/>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0070C0"/>
      </a:hlink>
      <a:folHlink>
        <a:srgbClr val="7030A0"/>
      </a:folHlink>
    </a:clrScheme>
    <a:fontScheme name="Mod No 20 - Andalus">
      <a:majorFont>
        <a:latin typeface="Modern No. 20"/>
        <a:ea typeface=""/>
        <a:cs typeface=""/>
      </a:majorFont>
      <a:minorFont>
        <a:latin typeface="Andalus"/>
        <a:ea typeface=""/>
        <a:cs typeface=""/>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1075</TotalTime>
  <Words>2237</Words>
  <Application>Microsoft Office PowerPoint</Application>
  <PresentationFormat>Widescreen</PresentationFormat>
  <Paragraphs>243</Paragraphs>
  <Slides>42</Slides>
  <Notes>42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42</vt:i4>
      </vt:variant>
    </vt:vector>
  </HeadingPairs>
  <TitlesOfParts>
    <vt:vector size="55" baseType="lpstr">
      <vt:lpstr>Andalus</vt:lpstr>
      <vt:lpstr>Arial</vt:lpstr>
      <vt:lpstr>BodoniPS</vt:lpstr>
      <vt:lpstr>Calibri</vt:lpstr>
      <vt:lpstr>Castellar</vt:lpstr>
      <vt:lpstr>Footlight MT Light</vt:lpstr>
      <vt:lpstr>Georgia</vt:lpstr>
      <vt:lpstr>Modern No. 20</vt:lpstr>
      <vt:lpstr>Times</vt:lpstr>
      <vt:lpstr>Times New Roman</vt:lpstr>
      <vt:lpstr>Wingdings</vt:lpstr>
      <vt:lpstr>Wingdings 3</vt:lpstr>
      <vt:lpstr>Wisp</vt:lpstr>
      <vt:lpstr>PowerPoint Presentation</vt:lpstr>
      <vt:lpstr>“The Seller is Dead” ~ What Are We  Supposed To Do Now?</vt:lpstr>
      <vt:lpstr>Of course, the Seller is not really a dead person.  </vt:lpstr>
      <vt:lpstr>What that really means is that the title is held in an estate because the FORMER owner,    </vt:lpstr>
      <vt:lpstr>the  person who came back on the title report as the “RTV,”  </vt:lpstr>
      <vt:lpstr> has passed on to his reward, but no one let you know until the last minute.</vt:lpstr>
      <vt:lpstr> and the title examiner did not look at the probate records</vt:lpstr>
      <vt:lpstr> so, your first question is:  Did the decedent leave a Will?</vt:lpstr>
      <vt:lpstr>In Georgia, there are four ways that title can pass when someone dies owning land.</vt:lpstr>
      <vt:lpstr>1. Devise - Testate Succession 2. Inheritance - Intestate Succession 3. Survivorship 4. Year’s Support</vt:lpstr>
      <vt:lpstr>Devise - Testate Succession </vt:lpstr>
      <vt:lpstr>When the Decedent Leaves a Will</vt:lpstr>
      <vt:lpstr> If the answer is “yes” the next question:  Has the Will been probated?</vt:lpstr>
      <vt:lpstr>There are two types of probate</vt:lpstr>
      <vt:lpstr>Notice to the heirs at law is not required for Common Form Probate</vt:lpstr>
      <vt:lpstr>Common Form Probate is not conclusive:   The probate of a Will in common form is not conclusive upon anyone interested in the estate adversely to the Will except as provided in Code Section 53-5-19.</vt:lpstr>
      <vt:lpstr>Common Form probate can be challenged for four years. </vt:lpstr>
      <vt:lpstr>Accordingly, we require that a Will must be probated in Solemn Form</vt:lpstr>
      <vt:lpstr>Solemn Form probate: </vt:lpstr>
      <vt:lpstr>Once the Will has been probated the judge will appoint one or more personal representatives to administer the estate according to the Will.  A Will may be administered by: </vt:lpstr>
      <vt:lpstr>Once the personal representative has been appointed, he or she must take an Oath of Office, and then the Probate Court will issue Letters or Temporary Letters:</vt:lpstr>
      <vt:lpstr>PowerPoint Presentation</vt:lpstr>
      <vt:lpstr>PowerPoint Presentation</vt:lpstr>
      <vt:lpstr>PowerPoint Presentation</vt:lpstr>
      <vt:lpstr>In order to sell property of the estate, the personal representative must have Power of Sale (i.e. the power and authority to sell real estate).  A Power of Sale:</vt:lpstr>
      <vt:lpstr>PowerPoint Presentation</vt:lpstr>
      <vt:lpstr>PowerPoint Presentation</vt:lpstr>
      <vt:lpstr>PowerPoint Presentation</vt:lpstr>
      <vt:lpstr>PowerPoint Presentation</vt:lpstr>
      <vt:lpstr>PowerPoint Presentation</vt:lpstr>
      <vt:lpstr>PowerPoint Presentation</vt:lpstr>
      <vt:lpstr>Assent </vt:lpstr>
      <vt:lpstr>Foreign Wills / Foreign Probate</vt:lpstr>
      <vt:lpstr>Foreign Wills / Foreign Probate</vt:lpstr>
      <vt:lpstr>Foreign Wills / Foreign Probate</vt:lpstr>
      <vt:lpstr>Powers that may be incorporated</vt:lpstr>
      <vt:lpstr>Title Standards  </vt:lpstr>
      <vt:lpstr>Title Standards  </vt:lpstr>
      <vt:lpstr>PowerPoint Presentation</vt:lpstr>
      <vt:lpstr>PowerPoint Presentation</vt:lpstr>
      <vt:lpstr>PowerPoint Presentation</vt:lpstr>
      <vt:lpstr>PowerPoint Presentation</vt:lpstr>
    </vt:vector>
  </TitlesOfParts>
  <Company>FNF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Pollyann S. Campbell</dc:creator>
  <cp:lastModifiedBy>Pollyann S. Campbell</cp:lastModifiedBy>
  <cp:revision>67</cp:revision>
  <dcterms:created xsi:type="dcterms:W3CDTF">2017-03-03T00:12:35Z</dcterms:created>
  <dcterms:modified xsi:type="dcterms:W3CDTF">2017-03-10T14:39:32Z</dcterms:modified>
</cp:coreProperties>
</file>