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91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857335-FB12-4D8E-82C6-5F3C5BBC0FE9}" type="datetimeFigureOut">
              <a:rPr lang="en-US" smtClean="0"/>
              <a:t>2/14/2018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F5FC32-A57C-48D6-8E60-196A7C889610}" type="slidenum">
              <a:rPr lang="en-US" smtClean="0"/>
              <a:t>‹#›</a:t>
            </a:fld>
            <a:endParaRPr lang="en-US"/>
          </a:p>
        </p:txBody>
      </p:sp>
    </p:spTree>
    <p:extLst>
      <p:ext uri="{BB962C8B-B14F-4D97-AF65-F5344CB8AC3E}">
        <p14:creationId xmlns:p14="http://schemas.microsoft.com/office/powerpoint/2010/main" val="3636432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F5FC32-A57C-48D6-8E60-196A7C889610}" type="slidenum">
              <a:rPr lang="en-US" smtClean="0"/>
              <a:t>2</a:t>
            </a:fld>
            <a:endParaRPr lang="en-US"/>
          </a:p>
        </p:txBody>
      </p:sp>
    </p:spTree>
    <p:extLst>
      <p:ext uri="{BB962C8B-B14F-4D97-AF65-F5344CB8AC3E}">
        <p14:creationId xmlns:p14="http://schemas.microsoft.com/office/powerpoint/2010/main" val="383018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F5FC32-A57C-48D6-8E60-196A7C889610}" type="slidenum">
              <a:rPr lang="en-US" smtClean="0"/>
              <a:t>3</a:t>
            </a:fld>
            <a:endParaRPr lang="en-US"/>
          </a:p>
        </p:txBody>
      </p:sp>
    </p:spTree>
    <p:extLst>
      <p:ext uri="{BB962C8B-B14F-4D97-AF65-F5344CB8AC3E}">
        <p14:creationId xmlns:p14="http://schemas.microsoft.com/office/powerpoint/2010/main" val="886163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5CCBF3-E4D0-4A59-B232-BCE37F5D469B}" type="datetime1">
              <a:rPr lang="en-US" smtClean="0"/>
              <a:t>2/14/2018</a:t>
            </a:fld>
            <a:endParaRPr lang="en-US"/>
          </a:p>
        </p:txBody>
      </p:sp>
      <p:sp>
        <p:nvSpPr>
          <p:cNvPr id="5" name="Footer Placeholder 4"/>
          <p:cNvSpPr>
            <a:spLocks noGrp="1"/>
          </p:cNvSpPr>
          <p:nvPr>
            <p:ph type="ftr" sz="quarter" idx="11"/>
          </p:nvPr>
        </p:nvSpPr>
        <p:spPr/>
        <p:txBody>
          <a:bodyPr/>
          <a:lstStyle/>
          <a:p>
            <a:r>
              <a:rPr lang="en-US" smtClean="0"/>
              <a:t>15MU Fidelity National Title Insurance Company</a:t>
            </a:r>
            <a:endParaRPr lang="en-US"/>
          </a:p>
        </p:txBody>
      </p:sp>
      <p:sp>
        <p:nvSpPr>
          <p:cNvPr id="6" name="Slide Number Placeholder 5"/>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1239769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BDF567-19FC-49F8-9332-DE55E7CBE1B2}" type="datetime1">
              <a:rPr lang="en-US" smtClean="0"/>
              <a:t>2/14/2018</a:t>
            </a:fld>
            <a:endParaRPr lang="en-US"/>
          </a:p>
        </p:txBody>
      </p:sp>
      <p:sp>
        <p:nvSpPr>
          <p:cNvPr id="5" name="Footer Placeholder 4"/>
          <p:cNvSpPr>
            <a:spLocks noGrp="1"/>
          </p:cNvSpPr>
          <p:nvPr>
            <p:ph type="ftr" sz="quarter" idx="11"/>
          </p:nvPr>
        </p:nvSpPr>
        <p:spPr/>
        <p:txBody>
          <a:bodyPr/>
          <a:lstStyle/>
          <a:p>
            <a:r>
              <a:rPr lang="en-US" smtClean="0"/>
              <a:t>15MU Fidelity National Title Insurance Company</a:t>
            </a:r>
            <a:endParaRPr lang="en-US"/>
          </a:p>
        </p:txBody>
      </p:sp>
      <p:sp>
        <p:nvSpPr>
          <p:cNvPr id="6" name="Slide Number Placeholder 5"/>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2339569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C302A7-09DB-4B4C-9E49-89D8F9B3B942}" type="datetime1">
              <a:rPr lang="en-US" smtClean="0"/>
              <a:t>2/14/2018</a:t>
            </a:fld>
            <a:endParaRPr lang="en-US"/>
          </a:p>
        </p:txBody>
      </p:sp>
      <p:sp>
        <p:nvSpPr>
          <p:cNvPr id="5" name="Footer Placeholder 4"/>
          <p:cNvSpPr>
            <a:spLocks noGrp="1"/>
          </p:cNvSpPr>
          <p:nvPr>
            <p:ph type="ftr" sz="quarter" idx="11"/>
          </p:nvPr>
        </p:nvSpPr>
        <p:spPr/>
        <p:txBody>
          <a:bodyPr/>
          <a:lstStyle/>
          <a:p>
            <a:r>
              <a:rPr lang="en-US" smtClean="0"/>
              <a:t>15MU Fidelity National Title Insurance Company</a:t>
            </a:r>
            <a:endParaRPr lang="en-US"/>
          </a:p>
        </p:txBody>
      </p:sp>
      <p:sp>
        <p:nvSpPr>
          <p:cNvPr id="6" name="Slide Number Placeholder 5"/>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206672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B1C38-C006-428B-BF26-BB3BAA3F17BD}" type="datetime1">
              <a:rPr lang="en-US" smtClean="0"/>
              <a:t>2/14/2018</a:t>
            </a:fld>
            <a:endParaRPr lang="en-US"/>
          </a:p>
        </p:txBody>
      </p:sp>
      <p:sp>
        <p:nvSpPr>
          <p:cNvPr id="5" name="Footer Placeholder 4"/>
          <p:cNvSpPr>
            <a:spLocks noGrp="1"/>
          </p:cNvSpPr>
          <p:nvPr>
            <p:ph type="ftr" sz="quarter" idx="11"/>
          </p:nvPr>
        </p:nvSpPr>
        <p:spPr/>
        <p:txBody>
          <a:bodyPr/>
          <a:lstStyle/>
          <a:p>
            <a:r>
              <a:rPr lang="en-US" smtClean="0"/>
              <a:t>15MU Fidelity National Title Insurance Company</a:t>
            </a:r>
            <a:endParaRPr lang="en-US"/>
          </a:p>
        </p:txBody>
      </p:sp>
      <p:sp>
        <p:nvSpPr>
          <p:cNvPr id="6" name="Slide Number Placeholder 5"/>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951149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0BD7F7-CE1A-4D1C-BBCE-396077592817}" type="datetime1">
              <a:rPr lang="en-US" smtClean="0"/>
              <a:t>2/14/2018</a:t>
            </a:fld>
            <a:endParaRPr lang="en-US"/>
          </a:p>
        </p:txBody>
      </p:sp>
      <p:sp>
        <p:nvSpPr>
          <p:cNvPr id="5" name="Footer Placeholder 4"/>
          <p:cNvSpPr>
            <a:spLocks noGrp="1"/>
          </p:cNvSpPr>
          <p:nvPr>
            <p:ph type="ftr" sz="quarter" idx="11"/>
          </p:nvPr>
        </p:nvSpPr>
        <p:spPr/>
        <p:txBody>
          <a:bodyPr/>
          <a:lstStyle/>
          <a:p>
            <a:r>
              <a:rPr lang="en-US" smtClean="0"/>
              <a:t>15MU Fidelity National Title Insurance Company</a:t>
            </a:r>
            <a:endParaRPr lang="en-US"/>
          </a:p>
        </p:txBody>
      </p:sp>
      <p:sp>
        <p:nvSpPr>
          <p:cNvPr id="6" name="Slide Number Placeholder 5"/>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1145745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95F031-8693-4564-96E3-969E3E393A94}" type="datetime1">
              <a:rPr lang="en-US" smtClean="0"/>
              <a:t>2/14/2018</a:t>
            </a:fld>
            <a:endParaRPr lang="en-US"/>
          </a:p>
        </p:txBody>
      </p:sp>
      <p:sp>
        <p:nvSpPr>
          <p:cNvPr id="6" name="Footer Placeholder 5"/>
          <p:cNvSpPr>
            <a:spLocks noGrp="1"/>
          </p:cNvSpPr>
          <p:nvPr>
            <p:ph type="ftr" sz="quarter" idx="11"/>
          </p:nvPr>
        </p:nvSpPr>
        <p:spPr/>
        <p:txBody>
          <a:bodyPr/>
          <a:lstStyle/>
          <a:p>
            <a:r>
              <a:rPr lang="en-US" smtClean="0"/>
              <a:t>15MU Fidelity National Title Insurance Company</a:t>
            </a:r>
            <a:endParaRPr lang="en-US"/>
          </a:p>
        </p:txBody>
      </p:sp>
      <p:sp>
        <p:nvSpPr>
          <p:cNvPr id="7" name="Slide Number Placeholder 6"/>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268768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D09B5A-4DEC-46C7-BB61-80959F294A00}" type="datetime1">
              <a:rPr lang="en-US" smtClean="0"/>
              <a:t>2/14/2018</a:t>
            </a:fld>
            <a:endParaRPr lang="en-US"/>
          </a:p>
        </p:txBody>
      </p:sp>
      <p:sp>
        <p:nvSpPr>
          <p:cNvPr id="8" name="Footer Placeholder 7"/>
          <p:cNvSpPr>
            <a:spLocks noGrp="1"/>
          </p:cNvSpPr>
          <p:nvPr>
            <p:ph type="ftr" sz="quarter" idx="11"/>
          </p:nvPr>
        </p:nvSpPr>
        <p:spPr/>
        <p:txBody>
          <a:bodyPr/>
          <a:lstStyle/>
          <a:p>
            <a:r>
              <a:rPr lang="en-US" smtClean="0"/>
              <a:t>15MU Fidelity National Title Insurance Company</a:t>
            </a:r>
            <a:endParaRPr lang="en-US"/>
          </a:p>
        </p:txBody>
      </p:sp>
      <p:sp>
        <p:nvSpPr>
          <p:cNvPr id="9" name="Slide Number Placeholder 8"/>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403595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C3C4D8-5721-44CD-B616-91AE1B1CF1AA}" type="datetime1">
              <a:rPr lang="en-US" smtClean="0"/>
              <a:t>2/14/2018</a:t>
            </a:fld>
            <a:endParaRPr lang="en-US"/>
          </a:p>
        </p:txBody>
      </p:sp>
      <p:sp>
        <p:nvSpPr>
          <p:cNvPr id="4" name="Footer Placeholder 3"/>
          <p:cNvSpPr>
            <a:spLocks noGrp="1"/>
          </p:cNvSpPr>
          <p:nvPr>
            <p:ph type="ftr" sz="quarter" idx="11"/>
          </p:nvPr>
        </p:nvSpPr>
        <p:spPr/>
        <p:txBody>
          <a:bodyPr/>
          <a:lstStyle/>
          <a:p>
            <a:r>
              <a:rPr lang="en-US" smtClean="0"/>
              <a:t>15MU Fidelity National Title Insurance Company</a:t>
            </a:r>
            <a:endParaRPr lang="en-US"/>
          </a:p>
        </p:txBody>
      </p:sp>
      <p:sp>
        <p:nvSpPr>
          <p:cNvPr id="5" name="Slide Number Placeholder 4"/>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387609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41BE5C-45C3-4103-B471-FF867900CD12}" type="datetime1">
              <a:rPr lang="en-US" smtClean="0"/>
              <a:t>2/14/2018</a:t>
            </a:fld>
            <a:endParaRPr lang="en-US"/>
          </a:p>
        </p:txBody>
      </p:sp>
      <p:sp>
        <p:nvSpPr>
          <p:cNvPr id="3" name="Footer Placeholder 2"/>
          <p:cNvSpPr>
            <a:spLocks noGrp="1"/>
          </p:cNvSpPr>
          <p:nvPr>
            <p:ph type="ftr" sz="quarter" idx="11"/>
          </p:nvPr>
        </p:nvSpPr>
        <p:spPr/>
        <p:txBody>
          <a:bodyPr/>
          <a:lstStyle/>
          <a:p>
            <a:r>
              <a:rPr lang="en-US" smtClean="0"/>
              <a:t>15MU Fidelity National Title Insurance Company</a:t>
            </a:r>
            <a:endParaRPr lang="en-US"/>
          </a:p>
        </p:txBody>
      </p:sp>
      <p:sp>
        <p:nvSpPr>
          <p:cNvPr id="4" name="Slide Number Placeholder 3"/>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129884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77A84-2D2C-49D6-9E0F-98DCEB2D8970}" type="datetime1">
              <a:rPr lang="en-US" smtClean="0"/>
              <a:t>2/14/2018</a:t>
            </a:fld>
            <a:endParaRPr lang="en-US"/>
          </a:p>
        </p:txBody>
      </p:sp>
      <p:sp>
        <p:nvSpPr>
          <p:cNvPr id="6" name="Footer Placeholder 5"/>
          <p:cNvSpPr>
            <a:spLocks noGrp="1"/>
          </p:cNvSpPr>
          <p:nvPr>
            <p:ph type="ftr" sz="quarter" idx="11"/>
          </p:nvPr>
        </p:nvSpPr>
        <p:spPr/>
        <p:txBody>
          <a:bodyPr/>
          <a:lstStyle/>
          <a:p>
            <a:r>
              <a:rPr lang="en-US" smtClean="0"/>
              <a:t>15MU Fidelity National Title Insurance Company</a:t>
            </a:r>
            <a:endParaRPr lang="en-US"/>
          </a:p>
        </p:txBody>
      </p:sp>
      <p:sp>
        <p:nvSpPr>
          <p:cNvPr id="7" name="Slide Number Placeholder 6"/>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2189014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8E07D-D8D9-45AF-9764-2DBFEDE796C7}" type="datetime1">
              <a:rPr lang="en-US" smtClean="0"/>
              <a:t>2/14/2018</a:t>
            </a:fld>
            <a:endParaRPr lang="en-US"/>
          </a:p>
        </p:txBody>
      </p:sp>
      <p:sp>
        <p:nvSpPr>
          <p:cNvPr id="6" name="Footer Placeholder 5"/>
          <p:cNvSpPr>
            <a:spLocks noGrp="1"/>
          </p:cNvSpPr>
          <p:nvPr>
            <p:ph type="ftr" sz="quarter" idx="11"/>
          </p:nvPr>
        </p:nvSpPr>
        <p:spPr/>
        <p:txBody>
          <a:bodyPr/>
          <a:lstStyle/>
          <a:p>
            <a:r>
              <a:rPr lang="en-US" smtClean="0"/>
              <a:t>15MU Fidelity National Title Insurance Company</a:t>
            </a:r>
            <a:endParaRPr lang="en-US"/>
          </a:p>
        </p:txBody>
      </p:sp>
      <p:sp>
        <p:nvSpPr>
          <p:cNvPr id="7" name="Slide Number Placeholder 6"/>
          <p:cNvSpPr>
            <a:spLocks noGrp="1"/>
          </p:cNvSpPr>
          <p:nvPr>
            <p:ph type="sldNum" sz="quarter" idx="12"/>
          </p:nvPr>
        </p:nvSpPr>
        <p:spPr/>
        <p:txBody>
          <a:bodyPr/>
          <a:lstStyle/>
          <a:p>
            <a:fld id="{3EDF09A5-C826-45B5-9B75-20E93C57DCFC}" type="slidenum">
              <a:rPr lang="en-US" smtClean="0"/>
              <a:t>‹#›</a:t>
            </a:fld>
            <a:endParaRPr lang="en-US"/>
          </a:p>
        </p:txBody>
      </p:sp>
    </p:spTree>
    <p:extLst>
      <p:ext uri="{BB962C8B-B14F-4D97-AF65-F5344CB8AC3E}">
        <p14:creationId xmlns:p14="http://schemas.microsoft.com/office/powerpoint/2010/main" val="17764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3469C8-A4CE-4B39-ADDA-A16985D1ADCA}" type="datetime1">
              <a:rPr lang="en-US" smtClean="0"/>
              <a:t>2/14/2018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15MU Fidelity National Title Insurance Company</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F09A5-C826-45B5-9B75-20E93C57DCFC}" type="slidenum">
              <a:rPr lang="en-US" smtClean="0"/>
              <a:t>‹#›</a:t>
            </a:fld>
            <a:endParaRPr lang="en-US"/>
          </a:p>
        </p:txBody>
      </p:sp>
    </p:spTree>
    <p:extLst>
      <p:ext uri="{BB962C8B-B14F-4D97-AF65-F5344CB8AC3E}">
        <p14:creationId xmlns:p14="http://schemas.microsoft.com/office/powerpoint/2010/main" val="3577419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chemeClr val="tx2"/>
                </a:solidFill>
                <a:latin typeface="Arial" panose="020B0604020202020204" pitchFamily="34" charset="0"/>
                <a:cs typeface="Arial" panose="020B0604020202020204" pitchFamily="34" charset="0"/>
              </a:rPr>
              <a:t>15 Minute University Series:</a:t>
            </a:r>
            <a:br>
              <a:rPr lang="en-US" dirty="0" smtClean="0">
                <a:solidFill>
                  <a:schemeClr val="tx2"/>
                </a:solidFill>
                <a:latin typeface="Arial" panose="020B0604020202020204" pitchFamily="34" charset="0"/>
                <a:cs typeface="Arial" panose="020B0604020202020204" pitchFamily="34" charset="0"/>
              </a:rPr>
            </a:br>
            <a:r>
              <a:rPr lang="en-US" sz="5300" dirty="0" smtClean="0">
                <a:solidFill>
                  <a:schemeClr val="tx2"/>
                </a:solidFill>
                <a:latin typeface="Arial" panose="020B0604020202020204" pitchFamily="34" charset="0"/>
                <a:cs typeface="Arial" panose="020B0604020202020204" pitchFamily="34" charset="0"/>
              </a:rPr>
              <a:t>Wire Fraud is Alive and Well</a:t>
            </a:r>
            <a:endParaRPr lang="en-US" sz="5300" dirty="0">
              <a:solidFill>
                <a:schemeClr val="tx2"/>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r>
              <a:rPr lang="en-US" dirty="0" smtClean="0">
                <a:solidFill>
                  <a:schemeClr val="tx2"/>
                </a:solidFill>
                <a:latin typeface="Arial" panose="020B0604020202020204" pitchFamily="34" charset="0"/>
                <a:cs typeface="Arial" panose="020B0604020202020204" pitchFamily="34" charset="0"/>
              </a:rPr>
              <a:t>Ed Carver</a:t>
            </a:r>
          </a:p>
          <a:p>
            <a:r>
              <a:rPr lang="en-US" dirty="0" smtClean="0">
                <a:solidFill>
                  <a:schemeClr val="tx2"/>
                </a:solidFill>
                <a:latin typeface="Arial" panose="020B0604020202020204" pitchFamily="34" charset="0"/>
                <a:cs typeface="Arial" panose="020B0604020202020204" pitchFamily="34" charset="0"/>
              </a:rPr>
              <a:t>Vice President State Counsel</a:t>
            </a:r>
          </a:p>
          <a:p>
            <a:r>
              <a:rPr lang="en-US" dirty="0" smtClean="0">
                <a:solidFill>
                  <a:schemeClr val="tx2"/>
                </a:solidFill>
                <a:latin typeface="Arial" panose="020B0604020202020204" pitchFamily="34" charset="0"/>
                <a:cs typeface="Arial" panose="020B0604020202020204" pitchFamily="34" charset="0"/>
              </a:rPr>
              <a:t>Georgia Agency</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6959" y="219678"/>
            <a:ext cx="6998649" cy="982789"/>
          </a:xfrm>
          <a:prstGeom prst="rect">
            <a:avLst/>
          </a:prstGeom>
        </p:spPr>
      </p:pic>
    </p:spTree>
    <p:extLst>
      <p:ext uri="{BB962C8B-B14F-4D97-AF65-F5344CB8AC3E}">
        <p14:creationId xmlns:p14="http://schemas.microsoft.com/office/powerpoint/2010/main" val="2769830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5"/>
            <a:ext cx="10515600" cy="765175"/>
          </a:xfrm>
        </p:spPr>
        <p:txBody>
          <a:bodyPr>
            <a:normAutofit/>
          </a:bodyPr>
          <a:lstStyle/>
          <a:p>
            <a:pPr algn="ctr"/>
            <a:r>
              <a:rPr lang="en-US" sz="2000" dirty="0" smtClean="0">
                <a:solidFill>
                  <a:schemeClr val="tx2"/>
                </a:solidFill>
                <a:latin typeface="Arial" panose="020B0604020202020204" pitchFamily="34" charset="0"/>
                <a:cs typeface="Arial" panose="020B0604020202020204" pitchFamily="34" charset="0"/>
              </a:rPr>
              <a:t>Wire Fraud is Alive and Well</a:t>
            </a:r>
            <a:endParaRPr lang="en-US" sz="2000" dirty="0">
              <a:solidFill>
                <a:schemeClr val="tx2"/>
              </a:solidFill>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p:txBody>
          <a:bodyPr>
            <a:normAutofit fontScale="92500" lnSpcReduction="10000"/>
          </a:bodyPr>
          <a:lstStyle/>
          <a:p>
            <a:r>
              <a:rPr lang="en-US" dirty="0" smtClean="0">
                <a:latin typeface="Arial" panose="020B0604020202020204" pitchFamily="34" charset="0"/>
                <a:cs typeface="Arial" panose="020B0604020202020204" pitchFamily="34" charset="0"/>
              </a:rPr>
              <a:t>Wire Fraud is on the rise.</a:t>
            </a:r>
          </a:p>
          <a:p>
            <a:pPr lvl="1"/>
            <a:r>
              <a:rPr lang="en-US" dirty="0" smtClean="0">
                <a:latin typeface="Arial" panose="020B0604020202020204" pitchFamily="34" charset="0"/>
                <a:cs typeface="Arial" panose="020B0604020202020204" pitchFamily="34" charset="0"/>
              </a:rPr>
              <a:t>FBI Statistics show that in the last three years criminals have duped parties in real property transactions into sending $5.2 </a:t>
            </a:r>
            <a:r>
              <a:rPr lang="en-US" u="sng" dirty="0" smtClean="0">
                <a:latin typeface="Arial" panose="020B0604020202020204" pitchFamily="34" charset="0"/>
                <a:cs typeface="Arial" panose="020B0604020202020204" pitchFamily="34" charset="0"/>
              </a:rPr>
              <a:t>billion</a:t>
            </a:r>
          </a:p>
          <a:p>
            <a:pPr lvl="1"/>
            <a:r>
              <a:rPr lang="en-US" dirty="0" smtClean="0">
                <a:latin typeface="Arial" panose="020B0604020202020204" pitchFamily="34" charset="0"/>
                <a:cs typeface="Arial" panose="020B0604020202020204" pitchFamily="34" charset="0"/>
              </a:rPr>
              <a:t>These crimes are called Business Email Compromise “BEC”.</a:t>
            </a:r>
          </a:p>
          <a:p>
            <a:pPr lvl="1"/>
            <a:r>
              <a:rPr lang="en-US" dirty="0" smtClean="0">
                <a:latin typeface="Arial" panose="020B0604020202020204" pitchFamily="34" charset="0"/>
                <a:cs typeface="Arial" panose="020B0604020202020204" pitchFamily="34" charset="0"/>
              </a:rPr>
              <a:t>Stats show a 480% increase in complaints filed in 2016 by title companies or closing attorneys that were BEC targets.</a:t>
            </a:r>
          </a:p>
          <a:p>
            <a:pPr lvl="1"/>
            <a:r>
              <a:rPr lang="en-US" dirty="0" smtClean="0">
                <a:latin typeface="Arial" panose="020B0604020202020204" pitchFamily="34" charset="0"/>
                <a:cs typeface="Arial" panose="020B0604020202020204" pitchFamily="34" charset="0"/>
              </a:rPr>
              <a:t>Fraudsters are creative.</a:t>
            </a:r>
          </a:p>
          <a:p>
            <a:pPr lvl="1"/>
            <a:r>
              <a:rPr lang="en-US" dirty="0" smtClean="0">
                <a:latin typeface="Arial" panose="020B0604020202020204" pitchFamily="34" charset="0"/>
                <a:cs typeface="Arial" panose="020B0604020202020204" pitchFamily="34" charset="0"/>
              </a:rPr>
              <a:t>Wires are so commonplace, as they are required by the parties we might have a tendency to let our guard down.</a:t>
            </a:r>
          </a:p>
          <a:p>
            <a:pPr lvl="1"/>
            <a:r>
              <a:rPr lang="en-US" dirty="0" smtClean="0">
                <a:latin typeface="Arial" panose="020B0604020202020204" pitchFamily="34" charset="0"/>
                <a:cs typeface="Arial" panose="020B0604020202020204" pitchFamily="34" charset="0"/>
              </a:rPr>
              <a:t>Parties that you deal with in your transaction are targets as well:  Realtors, Lenders, Buyers and Sellers.</a:t>
            </a:r>
          </a:p>
          <a:p>
            <a:pPr lvl="1"/>
            <a:r>
              <a:rPr lang="en-US" dirty="0" smtClean="0">
                <a:latin typeface="Arial" panose="020B0604020202020204" pitchFamily="34" charset="0"/>
                <a:cs typeface="Arial" panose="020B0604020202020204" pitchFamily="34" charset="0"/>
              </a:rPr>
              <a:t>Wire fraud opens your firm to at least potential defense liability (right or wrong) or possibly more.</a:t>
            </a:r>
          </a:p>
        </p:txBody>
      </p:sp>
      <p:sp>
        <p:nvSpPr>
          <p:cNvPr id="2" name="Footer Placeholder 1"/>
          <p:cNvSpPr>
            <a:spLocks noGrp="1"/>
          </p:cNvSpPr>
          <p:nvPr>
            <p:ph type="ftr" sz="quarter" idx="11"/>
          </p:nvPr>
        </p:nvSpPr>
        <p:spPr/>
        <p:txBody>
          <a:bodyPr/>
          <a:lstStyle/>
          <a:p>
            <a:r>
              <a:rPr lang="en-US" smtClean="0"/>
              <a:t>15MU Fidelity National Title Insurance Company</a:t>
            </a:r>
            <a:endParaRPr lang="en-US"/>
          </a:p>
        </p:txBody>
      </p:sp>
    </p:spTree>
    <p:extLst>
      <p:ext uri="{BB962C8B-B14F-4D97-AF65-F5344CB8AC3E}">
        <p14:creationId xmlns:p14="http://schemas.microsoft.com/office/powerpoint/2010/main" val="37047795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6575"/>
          </a:xfrm>
        </p:spPr>
        <p:txBody>
          <a:bodyPr>
            <a:normAutofit/>
          </a:bodyPr>
          <a:lstStyle/>
          <a:p>
            <a:pPr algn="ctr"/>
            <a:r>
              <a:rPr lang="en-US" sz="2000" dirty="0">
                <a:solidFill>
                  <a:schemeClr val="tx2"/>
                </a:solidFill>
                <a:latin typeface="Arial" panose="020B0604020202020204" pitchFamily="34" charset="0"/>
                <a:cs typeface="Arial" panose="020B0604020202020204" pitchFamily="34" charset="0"/>
              </a:rPr>
              <a:t>Wire Fraud is Alive and Well</a:t>
            </a:r>
            <a:endParaRPr lang="en-US" sz="2000" dirty="0"/>
          </a:p>
        </p:txBody>
      </p:sp>
      <p:sp>
        <p:nvSpPr>
          <p:cNvPr id="3"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How Does Wire Fraud Happen? What Should You Look For?</a:t>
            </a:r>
          </a:p>
          <a:p>
            <a:pPr lvl="1"/>
            <a:r>
              <a:rPr lang="en-US" dirty="0" smtClean="0">
                <a:latin typeface="Arial" panose="020B0604020202020204" pitchFamily="34" charset="0"/>
                <a:cs typeface="Arial" panose="020B0604020202020204" pitchFamily="34" charset="0"/>
              </a:rPr>
              <a:t>The email of a party in the transaction is compromised.</a:t>
            </a:r>
          </a:p>
          <a:p>
            <a:pPr lvl="1"/>
            <a:r>
              <a:rPr lang="en-US" dirty="0" smtClean="0">
                <a:latin typeface="Arial" panose="020B0604020202020204" pitchFamily="34" charset="0"/>
                <a:cs typeface="Arial" panose="020B0604020202020204" pitchFamily="34" charset="0"/>
              </a:rPr>
              <a:t>Fake email that is very similar to real email is used.</a:t>
            </a:r>
          </a:p>
          <a:p>
            <a:pPr lvl="1"/>
            <a:r>
              <a:rPr lang="en-US" dirty="0" smtClean="0">
                <a:latin typeface="Arial" panose="020B0604020202020204" pitchFamily="34" charset="0"/>
                <a:cs typeface="Arial" panose="020B0604020202020204" pitchFamily="34" charset="0"/>
              </a:rPr>
              <a:t>Watch out for web based email accounts.  Gmail for example could indicate fraud.</a:t>
            </a:r>
          </a:p>
          <a:p>
            <a:pPr lvl="1"/>
            <a:r>
              <a:rPr lang="en-US" dirty="0" smtClean="0">
                <a:latin typeface="Arial" panose="020B0604020202020204" pitchFamily="34" charset="0"/>
                <a:cs typeface="Arial" panose="020B0604020202020204" pitchFamily="34" charset="0"/>
              </a:rPr>
              <a:t>Watch out for someone only wanting to communicate by email.  If you called the real office number then the fraud could be discovered.  Always call a known and trusted phone number.</a:t>
            </a:r>
          </a:p>
          <a:p>
            <a:pPr lvl="1"/>
            <a:r>
              <a:rPr lang="en-US" dirty="0" smtClean="0">
                <a:latin typeface="Arial" panose="020B0604020202020204" pitchFamily="34" charset="0"/>
                <a:cs typeface="Arial" panose="020B0604020202020204" pitchFamily="34" charset="0"/>
              </a:rPr>
              <a:t>Email of a party in the transaction, or their transaction system is hacked due to lack of or reduced security.</a:t>
            </a:r>
          </a:p>
          <a:p>
            <a:pPr lvl="1"/>
            <a:r>
              <a:rPr lang="en-US" dirty="0" smtClean="0">
                <a:latin typeface="Arial" panose="020B0604020202020204" pitchFamily="34" charset="0"/>
                <a:cs typeface="Arial" panose="020B0604020202020204" pitchFamily="34" charset="0"/>
              </a:rPr>
              <a:t>Email of a party is hacked through a phishing scheme.  Fraudster is posing as the System Administrator and asks for their credentials.</a:t>
            </a:r>
          </a:p>
          <a:p>
            <a:pPr marL="457200" lvl="1" indent="0">
              <a:buNone/>
            </a:pPr>
            <a:endParaRPr lang="en-US" dirty="0" smtClean="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15MU Fidelity National Title Insurance Company</a:t>
            </a:r>
            <a:endParaRPr lang="en-US"/>
          </a:p>
        </p:txBody>
      </p:sp>
    </p:spTree>
    <p:extLst>
      <p:ext uri="{BB962C8B-B14F-4D97-AF65-F5344CB8AC3E}">
        <p14:creationId xmlns:p14="http://schemas.microsoft.com/office/powerpoint/2010/main" val="386619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2775"/>
          </a:xfrm>
        </p:spPr>
        <p:txBody>
          <a:bodyPr>
            <a:normAutofit/>
          </a:bodyPr>
          <a:lstStyle/>
          <a:p>
            <a:pPr algn="ctr"/>
            <a:r>
              <a:rPr lang="en-US" sz="2000" dirty="0">
                <a:solidFill>
                  <a:schemeClr val="tx2"/>
                </a:solidFill>
                <a:latin typeface="Arial" panose="020B0604020202020204" pitchFamily="34" charset="0"/>
                <a:cs typeface="Arial" panose="020B0604020202020204" pitchFamily="34" charset="0"/>
              </a:rPr>
              <a:t>Wire Fraud is Alive and Well</a:t>
            </a:r>
            <a:endParaRPr lang="en-US" sz="2000" dirty="0"/>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How Does Wire Fraud Happen? What Should You Look For</a:t>
            </a:r>
            <a:r>
              <a:rPr lang="en-US" dirty="0" smtClean="0">
                <a:latin typeface="Arial" panose="020B0604020202020204" pitchFamily="34" charset="0"/>
                <a:cs typeface="Arial" panose="020B0604020202020204" pitchFamily="34" charset="0"/>
              </a:rPr>
              <a:t>?</a:t>
            </a:r>
          </a:p>
          <a:p>
            <a:pPr lvl="1"/>
            <a:r>
              <a:rPr lang="en-US" dirty="0" smtClean="0">
                <a:latin typeface="Arial" panose="020B0604020202020204" pitchFamily="34" charset="0"/>
                <a:cs typeface="Arial" panose="020B0604020202020204" pitchFamily="34" charset="0"/>
              </a:rPr>
              <a:t>Do not accept instructions from a party other than the recipient of the wire.  Ex:  “Fake” Agent on behalf of the Seller, or “Fake Loan Officer” sends instructions to buyer purporting to be your office’s escrow account instructions.</a:t>
            </a:r>
          </a:p>
          <a:p>
            <a:pPr lvl="1"/>
            <a:r>
              <a:rPr lang="en-US" dirty="0" smtClean="0">
                <a:latin typeface="Arial" panose="020B0604020202020204" pitchFamily="34" charset="0"/>
                <a:cs typeface="Arial" panose="020B0604020202020204" pitchFamily="34" charset="0"/>
              </a:rPr>
              <a:t>Always question “Rush” or “Urgent” requests.</a:t>
            </a:r>
          </a:p>
          <a:p>
            <a:pPr lvl="1"/>
            <a:r>
              <a:rPr lang="en-US" dirty="0" smtClean="0">
                <a:latin typeface="Arial" panose="020B0604020202020204" pitchFamily="34" charset="0"/>
                <a:cs typeface="Arial" panose="020B0604020202020204" pitchFamily="34" charset="0"/>
              </a:rPr>
              <a:t>Frequently fraudulent communications contain poor grammar or typos.  Many fraudsters are located outside the country and have difficulty with English.</a:t>
            </a:r>
          </a:p>
          <a:p>
            <a:pPr lvl="1"/>
            <a:r>
              <a:rPr lang="en-US" dirty="0" smtClean="0">
                <a:latin typeface="Arial" panose="020B0604020202020204" pitchFamily="34" charset="0"/>
                <a:cs typeface="Arial" panose="020B0604020202020204" pitchFamily="34" charset="0"/>
              </a:rPr>
              <a:t>Do not independently rely on any communication initiated by a third party.  Always verify.  You can say that for privacy reasons you have to call back, and you would call a verified or trusted number.</a:t>
            </a:r>
          </a:p>
        </p:txBody>
      </p:sp>
      <p:sp>
        <p:nvSpPr>
          <p:cNvPr id="4" name="Footer Placeholder 3"/>
          <p:cNvSpPr>
            <a:spLocks noGrp="1"/>
          </p:cNvSpPr>
          <p:nvPr>
            <p:ph type="ftr" sz="quarter" idx="11"/>
          </p:nvPr>
        </p:nvSpPr>
        <p:spPr/>
        <p:txBody>
          <a:bodyPr/>
          <a:lstStyle/>
          <a:p>
            <a:r>
              <a:rPr lang="en-US" smtClean="0"/>
              <a:t>15MU Fidelity National Title Insurance Company</a:t>
            </a:r>
            <a:endParaRPr lang="en-US"/>
          </a:p>
        </p:txBody>
      </p:sp>
    </p:spTree>
    <p:extLst>
      <p:ext uri="{BB962C8B-B14F-4D97-AF65-F5344CB8AC3E}">
        <p14:creationId xmlns:p14="http://schemas.microsoft.com/office/powerpoint/2010/main" val="7639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75"/>
          </a:xfrm>
        </p:spPr>
        <p:txBody>
          <a:bodyPr>
            <a:normAutofit/>
          </a:bodyPr>
          <a:lstStyle/>
          <a:p>
            <a:pPr algn="ctr"/>
            <a:r>
              <a:rPr lang="en-US" sz="2000" dirty="0">
                <a:solidFill>
                  <a:schemeClr val="tx2"/>
                </a:solidFill>
                <a:latin typeface="Arial" panose="020B0604020202020204" pitchFamily="34" charset="0"/>
                <a:cs typeface="Arial" panose="020B0604020202020204" pitchFamily="34" charset="0"/>
              </a:rPr>
              <a:t>Wire Fraud is Alive and Well</a:t>
            </a:r>
            <a:endParaRPr lang="en-US" sz="2000" dirty="0"/>
          </a:p>
        </p:txBody>
      </p:sp>
      <p:sp>
        <p:nvSpPr>
          <p:cNvPr id="3" name="Content Placeholder 2"/>
          <p:cNvSpPr>
            <a:spLocks noGrp="1"/>
          </p:cNvSpPr>
          <p:nvPr>
            <p:ph idx="1"/>
          </p:nvPr>
        </p:nvSpPr>
        <p:spPr/>
        <p:txBody>
          <a:bodyPr>
            <a:normAutofit fontScale="85000" lnSpcReduction="20000"/>
          </a:bodyPr>
          <a:lstStyle/>
          <a:p>
            <a:r>
              <a:rPr lang="en-US" dirty="0" smtClean="0">
                <a:latin typeface="Arial" panose="020B0604020202020204" pitchFamily="34" charset="0"/>
                <a:cs typeface="Arial" panose="020B0604020202020204" pitchFamily="34" charset="0"/>
              </a:rPr>
              <a:t>Prevention Starts at the Beginning.</a:t>
            </a:r>
          </a:p>
          <a:p>
            <a:pPr lvl="1"/>
            <a:r>
              <a:rPr lang="en-US" dirty="0" smtClean="0">
                <a:latin typeface="Arial" panose="020B0604020202020204" pitchFamily="34" charset="0"/>
                <a:cs typeface="Arial" panose="020B0604020202020204" pitchFamily="34" charset="0"/>
              </a:rPr>
              <a:t>Email Signature Warnings.</a:t>
            </a:r>
          </a:p>
          <a:p>
            <a:pPr lvl="2"/>
            <a:r>
              <a:rPr lang="en-US" b="1" dirty="0">
                <a:solidFill>
                  <a:srgbClr val="FF0000"/>
                </a:solidFill>
              </a:rPr>
              <a:t>WARNING: Due to increased fraud, buyers, sellers and lenders should confirm all wiring instructions before transferring funds. We are not responsible for any wires sent by you to an incorrect bank account. DO NOT rely solely on wire instructions you receive by email, even if they appear to come from our office. Always confirm our wire instructions by calling our office using a phone number you find from an independent source, such as the internet, NOT the phone number at the bottom of the email that contains the wire instructions. </a:t>
            </a:r>
            <a:endParaRPr lang="en-US" b="1" dirty="0" smtClean="0">
              <a:solidFill>
                <a:srgbClr val="FF0000"/>
              </a:solidFill>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Preclosing Introduction.</a:t>
            </a:r>
          </a:p>
          <a:p>
            <a:pPr lvl="2"/>
            <a:r>
              <a:rPr lang="en-US" dirty="0" smtClean="0">
                <a:latin typeface="Arial" panose="020B0604020202020204" pitchFamily="34" charset="0"/>
                <a:cs typeface="Arial" panose="020B0604020202020204" pitchFamily="34" charset="0"/>
              </a:rPr>
              <a:t>Provide the firm’s contact information.</a:t>
            </a:r>
          </a:p>
          <a:p>
            <a:pPr lvl="2"/>
            <a:r>
              <a:rPr lang="en-US" dirty="0" smtClean="0">
                <a:latin typeface="Arial" panose="020B0604020202020204" pitchFamily="34" charset="0"/>
                <a:cs typeface="Arial" panose="020B0604020202020204" pitchFamily="34" charset="0"/>
              </a:rPr>
              <a:t>Warn the parties as to the potential for wire fraud.  Go over the firm’s procedure and how wires and wire instructions are handled.</a:t>
            </a:r>
          </a:p>
          <a:p>
            <a:pPr lvl="2"/>
            <a:r>
              <a:rPr lang="en-US" dirty="0" smtClean="0">
                <a:latin typeface="Arial" panose="020B0604020202020204" pitchFamily="34" charset="0"/>
                <a:cs typeface="Arial" panose="020B0604020202020204" pitchFamily="34" charset="0"/>
              </a:rPr>
              <a:t>Procedure could state that the firm will NEVER send </a:t>
            </a:r>
            <a:r>
              <a:rPr lang="en-US" b="1" u="sng" dirty="0" smtClean="0">
                <a:latin typeface="Arial" panose="020B0604020202020204" pitchFamily="34" charset="0"/>
                <a:cs typeface="Arial" panose="020B0604020202020204" pitchFamily="34" charset="0"/>
              </a:rPr>
              <a:t>new</a:t>
            </a:r>
            <a:r>
              <a:rPr lang="en-US" dirty="0" smtClean="0">
                <a:latin typeface="Arial" panose="020B0604020202020204" pitchFamily="34" charset="0"/>
                <a:cs typeface="Arial" panose="020B0604020202020204" pitchFamily="34" charset="0"/>
              </a:rPr>
              <a:t> instructions via email.</a:t>
            </a:r>
          </a:p>
          <a:p>
            <a:pPr lvl="1"/>
            <a:r>
              <a:rPr lang="en-US" dirty="0" smtClean="0">
                <a:latin typeface="Arial" panose="020B0604020202020204" pitchFamily="34" charset="0"/>
                <a:cs typeface="Arial" panose="020B0604020202020204" pitchFamily="34" charset="0"/>
              </a:rPr>
              <a:t>Changed instructions should always be suspect and questioned.  It is very rare that someone’s account would change during the transaction, especially the closing attorney’s escrow account.</a:t>
            </a:r>
          </a:p>
          <a:p>
            <a:pPr lvl="1"/>
            <a:r>
              <a:rPr lang="en-US" dirty="0" smtClean="0">
                <a:latin typeface="Arial" panose="020B0604020202020204" pitchFamily="34" charset="0"/>
                <a:cs typeface="Arial" panose="020B0604020202020204" pitchFamily="34" charset="0"/>
              </a:rPr>
              <a:t>Fidelity </a:t>
            </a:r>
            <a:r>
              <a:rPr lang="en-US" dirty="0" err="1" smtClean="0">
                <a:latin typeface="Arial" panose="020B0604020202020204" pitchFamily="34" charset="0"/>
                <a:cs typeface="Arial" panose="020B0604020202020204" pitchFamily="34" charset="0"/>
              </a:rPr>
              <a:t>WireSafe</a:t>
            </a:r>
            <a:r>
              <a:rPr lang="en-US" dirty="0" smtClean="0">
                <a:latin typeface="Arial" panose="020B0604020202020204" pitchFamily="34" charset="0"/>
                <a:cs typeface="Arial" panose="020B0604020202020204" pitchFamily="34" charset="0"/>
              </a:rPr>
              <a:t> Forms are available-Contact Your Sales Representative.</a:t>
            </a:r>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15MU Fidelity National Title Insurance Company</a:t>
            </a:r>
            <a:endParaRPr lang="en-US"/>
          </a:p>
        </p:txBody>
      </p:sp>
    </p:spTree>
    <p:extLst>
      <p:ext uri="{BB962C8B-B14F-4D97-AF65-F5344CB8AC3E}">
        <p14:creationId xmlns:p14="http://schemas.microsoft.com/office/powerpoint/2010/main" val="716735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4163"/>
            <a:ext cx="10007600" cy="452437"/>
          </a:xfrm>
        </p:spPr>
        <p:txBody>
          <a:bodyPr>
            <a:normAutofit/>
          </a:bodyPr>
          <a:lstStyle/>
          <a:p>
            <a:pPr algn="ctr"/>
            <a:r>
              <a:rPr lang="en-US" sz="2000" dirty="0">
                <a:solidFill>
                  <a:schemeClr val="tx2"/>
                </a:solidFill>
                <a:latin typeface="Arial" panose="020B0604020202020204" pitchFamily="34" charset="0"/>
                <a:cs typeface="Arial" panose="020B0604020202020204" pitchFamily="34" charset="0"/>
              </a:rPr>
              <a:t>Wire Fraud is Alive and Well</a:t>
            </a:r>
            <a:endParaRPr lang="en-US" sz="2000" dirty="0"/>
          </a:p>
        </p:txBody>
      </p:sp>
      <p:sp>
        <p:nvSpPr>
          <p:cNvPr id="3" name="Content Placeholder 2"/>
          <p:cNvSpPr>
            <a:spLocks noGrp="1"/>
          </p:cNvSpPr>
          <p:nvPr>
            <p:ph idx="1"/>
          </p:nvPr>
        </p:nvSpPr>
        <p:spPr>
          <a:xfrm>
            <a:off x="838200" y="1876425"/>
            <a:ext cx="10515600" cy="4351338"/>
          </a:xfrm>
        </p:spPr>
        <p:txBody>
          <a:bodyPr>
            <a:normAutofit/>
          </a:bodyPr>
          <a:lstStyle/>
          <a:p>
            <a:r>
              <a:rPr lang="en-US" sz="2400" dirty="0" smtClean="0">
                <a:latin typeface="Arial" panose="020B0604020202020204" pitchFamily="34" charset="0"/>
                <a:cs typeface="Arial" panose="020B0604020202020204" pitchFamily="34" charset="0"/>
              </a:rPr>
              <a:t>Tips to Realtors.</a:t>
            </a:r>
          </a:p>
          <a:p>
            <a:pPr lvl="1"/>
            <a:r>
              <a:rPr lang="en-US" sz="2000" dirty="0" smtClean="0">
                <a:latin typeface="Arial" panose="020B0604020202020204" pitchFamily="34" charset="0"/>
                <a:cs typeface="Arial" panose="020B0604020202020204" pitchFamily="34" charset="0"/>
              </a:rPr>
              <a:t>Avoid using free Wi-Fi when emailing.</a:t>
            </a:r>
          </a:p>
          <a:p>
            <a:pPr lvl="1"/>
            <a:r>
              <a:rPr lang="en-US" sz="2000" dirty="0" smtClean="0">
                <a:latin typeface="Arial" panose="020B0604020202020204" pitchFamily="34" charset="0"/>
                <a:cs typeface="Arial" panose="020B0604020202020204" pitchFamily="34" charset="0"/>
              </a:rPr>
              <a:t>Use strong passwords.</a:t>
            </a:r>
          </a:p>
          <a:p>
            <a:pPr lvl="1"/>
            <a:r>
              <a:rPr lang="en-US" sz="2000" dirty="0" smtClean="0">
                <a:latin typeface="Arial" panose="020B0604020202020204" pitchFamily="34" charset="0"/>
                <a:cs typeface="Arial" panose="020B0604020202020204" pitchFamily="34" charset="0"/>
              </a:rPr>
              <a:t>Do not give out your password to anyone.</a:t>
            </a:r>
          </a:p>
          <a:p>
            <a:pPr lvl="1"/>
            <a:r>
              <a:rPr lang="en-US" sz="2000" dirty="0" smtClean="0">
                <a:latin typeface="Arial" panose="020B0604020202020204" pitchFamily="34" charset="0"/>
                <a:cs typeface="Arial" panose="020B0604020202020204" pitchFamily="34" charset="0"/>
              </a:rPr>
              <a:t>Change your password often (FNF requires us to change every 3 months)</a:t>
            </a:r>
          </a:p>
          <a:p>
            <a:r>
              <a:rPr lang="en-US" sz="2400" dirty="0" smtClean="0">
                <a:latin typeface="Arial" panose="020B0604020202020204" pitchFamily="34" charset="0"/>
                <a:cs typeface="Arial" panose="020B0604020202020204" pitchFamily="34" charset="0"/>
              </a:rPr>
              <a:t>Tips to Buyers Sellers and Lenders</a:t>
            </a:r>
          </a:p>
          <a:p>
            <a:pPr lvl="1"/>
            <a:r>
              <a:rPr lang="en-US" sz="2000" dirty="0" smtClean="0">
                <a:latin typeface="Arial" panose="020B0604020202020204" pitchFamily="34" charset="0"/>
                <a:cs typeface="Arial" panose="020B0604020202020204" pitchFamily="34" charset="0"/>
              </a:rPr>
              <a:t>Always call a reliable number to verify instructions.</a:t>
            </a:r>
          </a:p>
          <a:p>
            <a:pPr lvl="1"/>
            <a:r>
              <a:rPr lang="en-US" sz="2000" dirty="0" smtClean="0">
                <a:latin typeface="Arial" panose="020B0604020202020204" pitchFamily="34" charset="0"/>
                <a:cs typeface="Arial" panose="020B0604020202020204" pitchFamily="34" charset="0"/>
              </a:rPr>
              <a:t>If possible confirm in person, go by the closing attorney’s office.</a:t>
            </a:r>
          </a:p>
          <a:p>
            <a:pPr lvl="1"/>
            <a:r>
              <a:rPr lang="en-US" sz="2000" dirty="0" smtClean="0">
                <a:latin typeface="Arial" panose="020B0604020202020204" pitchFamily="34" charset="0"/>
                <a:cs typeface="Arial" panose="020B0604020202020204" pitchFamily="34" charset="0"/>
              </a:rPr>
              <a:t>Be on guard.  Buyers and Sellers are already casual with real property transactions. Many believe it is not necessary to attend.</a:t>
            </a:r>
          </a:p>
          <a:p>
            <a:pPr lvl="1"/>
            <a:endParaRPr lang="en-US" sz="1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15MU Fidelity National Title Insurance Company</a:t>
            </a:r>
            <a:endParaRPr lang="en-US"/>
          </a:p>
        </p:txBody>
      </p:sp>
    </p:spTree>
    <p:extLst>
      <p:ext uri="{BB962C8B-B14F-4D97-AF65-F5344CB8AC3E}">
        <p14:creationId xmlns:p14="http://schemas.microsoft.com/office/powerpoint/2010/main" val="11017336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4163"/>
            <a:ext cx="10007600" cy="452437"/>
          </a:xfrm>
        </p:spPr>
        <p:txBody>
          <a:bodyPr>
            <a:normAutofit/>
          </a:bodyPr>
          <a:lstStyle/>
          <a:p>
            <a:pPr algn="ctr"/>
            <a:r>
              <a:rPr lang="en-US" sz="2000" dirty="0">
                <a:solidFill>
                  <a:schemeClr val="tx2"/>
                </a:solidFill>
                <a:latin typeface="Arial" panose="020B0604020202020204" pitchFamily="34" charset="0"/>
                <a:cs typeface="Arial" panose="020B0604020202020204" pitchFamily="34" charset="0"/>
              </a:rPr>
              <a:t>Wire Fraud is Alive and Well</a:t>
            </a:r>
            <a:endParaRPr lang="en-US" sz="2000" dirty="0"/>
          </a:p>
        </p:txBody>
      </p:sp>
      <p:sp>
        <p:nvSpPr>
          <p:cNvPr id="3" name="Content Placeholder 2"/>
          <p:cNvSpPr>
            <a:spLocks noGrp="1"/>
          </p:cNvSpPr>
          <p:nvPr>
            <p:ph idx="1"/>
          </p:nvPr>
        </p:nvSpPr>
        <p:spPr>
          <a:xfrm>
            <a:off x="838200" y="1495425"/>
            <a:ext cx="10515600" cy="4351338"/>
          </a:xfrm>
        </p:spPr>
        <p:txBody>
          <a:bodyPr>
            <a:normAutofit/>
          </a:bodyPr>
          <a:lstStyle/>
          <a:p>
            <a:r>
              <a:rPr lang="en-US" sz="2400" dirty="0" smtClean="0">
                <a:latin typeface="Arial" panose="020B0604020202020204" pitchFamily="34" charset="0"/>
                <a:cs typeface="Arial" panose="020B0604020202020204" pitchFamily="34" charset="0"/>
              </a:rPr>
              <a:t>Closing Procedure-Disbursement of Funds.</a:t>
            </a:r>
          </a:p>
          <a:p>
            <a:pPr lvl="1"/>
            <a:r>
              <a:rPr lang="en-US" sz="2000" dirty="0" smtClean="0">
                <a:latin typeface="Arial" panose="020B0604020202020204" pitchFamily="34" charset="0"/>
                <a:cs typeface="Arial" panose="020B0604020202020204" pitchFamily="34" charset="0"/>
              </a:rPr>
              <a:t>Ideally the Seller will provide instructions at closing.  The disbursing attorney should highly suspect any change after the parties have left closing.</a:t>
            </a:r>
          </a:p>
          <a:p>
            <a:pPr lvl="1"/>
            <a:r>
              <a:rPr lang="en-US" sz="2000" dirty="0" smtClean="0">
                <a:latin typeface="Arial" panose="020B0604020202020204" pitchFamily="34" charset="0"/>
                <a:cs typeface="Arial" panose="020B0604020202020204" pitchFamily="34" charset="0"/>
              </a:rPr>
              <a:t>If you have disabused by check watch out for a later request by wire.  Check may have already been deposited.</a:t>
            </a:r>
          </a:p>
          <a:p>
            <a:pPr lvl="1"/>
            <a:r>
              <a:rPr lang="en-US" sz="2000" dirty="0" smtClean="0">
                <a:latin typeface="Arial" panose="020B0604020202020204" pitchFamily="34" charset="0"/>
                <a:cs typeface="Arial" panose="020B0604020202020204" pitchFamily="34" charset="0"/>
              </a:rPr>
              <a:t>Firm should have a procedure to verify wires again.  FNF requires that we verify all wires over $500k.  This verification is required to be documented in the file.</a:t>
            </a:r>
          </a:p>
          <a:p>
            <a:pPr lvl="1"/>
            <a:r>
              <a:rPr lang="en-US" sz="2000" dirty="0" smtClean="0">
                <a:latin typeface="Arial" panose="020B0604020202020204" pitchFamily="34" charset="0"/>
                <a:cs typeface="Arial" panose="020B0604020202020204" pitchFamily="34" charset="0"/>
              </a:rPr>
              <a:t>If wiring to a third party (Realtor, Mortgage Broker, Lender Payoff), you should always verbally verify as well to a verified and trusted number.</a:t>
            </a:r>
          </a:p>
          <a:p>
            <a:pPr lvl="1"/>
            <a:r>
              <a:rPr lang="en-US" sz="2000" dirty="0" smtClean="0">
                <a:latin typeface="Arial" panose="020B0604020202020204" pitchFamily="34" charset="0"/>
                <a:cs typeface="Arial" panose="020B0604020202020204" pitchFamily="34" charset="0"/>
              </a:rPr>
              <a:t>These steps seem like too much extra work, but they could save a lot of trouble later.</a:t>
            </a:r>
          </a:p>
          <a:p>
            <a:r>
              <a:rPr lang="en-US" sz="2400" dirty="0" smtClean="0">
                <a:latin typeface="Arial" panose="020B0604020202020204" pitchFamily="34" charset="0"/>
                <a:cs typeface="Arial" panose="020B0604020202020204" pitchFamily="34" charset="0"/>
              </a:rPr>
              <a:t>Trust Your Instinct.</a:t>
            </a:r>
          </a:p>
          <a:p>
            <a:pPr lvl="1"/>
            <a:r>
              <a:rPr lang="en-US" sz="2000" dirty="0" smtClean="0">
                <a:latin typeface="Arial" panose="020B0604020202020204" pitchFamily="34" charset="0"/>
                <a:cs typeface="Arial" panose="020B0604020202020204" pitchFamily="34" charset="0"/>
              </a:rPr>
              <a:t>If you feel something is wrong, stop and question/verify.</a:t>
            </a:r>
          </a:p>
          <a:p>
            <a:pPr lvl="1"/>
            <a:r>
              <a:rPr lang="en-US" sz="2000" dirty="0" smtClean="0">
                <a:latin typeface="Arial" panose="020B0604020202020204" pitchFamily="34" charset="0"/>
                <a:cs typeface="Arial" panose="020B0604020202020204" pitchFamily="34" charset="0"/>
              </a:rPr>
              <a:t>One phone call might be the very step to save the customer and yourself.</a:t>
            </a:r>
          </a:p>
          <a:p>
            <a:pPr lvl="1"/>
            <a:endParaRPr lang="en-US" sz="2000" dirty="0" smtClean="0">
              <a:latin typeface="Arial" panose="020B0604020202020204" pitchFamily="34" charset="0"/>
              <a:cs typeface="Arial" panose="020B0604020202020204" pitchFamily="34" charset="0"/>
            </a:endParaRPr>
          </a:p>
          <a:p>
            <a:pPr lvl="1"/>
            <a:endParaRPr lang="en-US" sz="1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15MU Fidelity National Title Insurance Company</a:t>
            </a:r>
            <a:endParaRPr lang="en-US"/>
          </a:p>
        </p:txBody>
      </p:sp>
    </p:spTree>
    <p:extLst>
      <p:ext uri="{BB962C8B-B14F-4D97-AF65-F5344CB8AC3E}">
        <p14:creationId xmlns:p14="http://schemas.microsoft.com/office/powerpoint/2010/main" val="134931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75"/>
          </a:xfrm>
        </p:spPr>
        <p:txBody>
          <a:bodyPr>
            <a:normAutofit/>
          </a:bodyPr>
          <a:lstStyle/>
          <a:p>
            <a:pPr algn="ctr"/>
            <a:r>
              <a:rPr lang="en-US" sz="2000" dirty="0">
                <a:solidFill>
                  <a:schemeClr val="tx2"/>
                </a:solidFill>
                <a:latin typeface="Arial" panose="020B0604020202020204" pitchFamily="34" charset="0"/>
                <a:cs typeface="Arial" panose="020B0604020202020204" pitchFamily="34" charset="0"/>
              </a:rPr>
              <a:t>Wire Fraud is Alive and Well</a:t>
            </a:r>
            <a:endParaRPr lang="en-US" sz="2000" dirty="0"/>
          </a:p>
        </p:txBody>
      </p:sp>
      <p:sp>
        <p:nvSpPr>
          <p:cNvPr id="3" name="Content Placeholder 2"/>
          <p:cNvSpPr>
            <a:spLocks noGrp="1"/>
          </p:cNvSpPr>
          <p:nvPr>
            <p:ph idx="1"/>
          </p:nvPr>
        </p:nvSpPr>
        <p:spPr/>
        <p:txBody>
          <a:bodyPr/>
          <a:lstStyle/>
          <a:p>
            <a:pPr marL="457200" lvl="1" indent="0">
              <a:buNone/>
            </a:pPr>
            <a:r>
              <a:rPr lang="en-US" sz="4000" dirty="0" smtClean="0">
                <a:latin typeface="Arial" panose="020B0604020202020204" pitchFamily="34" charset="0"/>
                <a:cs typeface="Arial" panose="020B0604020202020204" pitchFamily="34" charset="0"/>
              </a:rPr>
              <a:t>Thank You for attending.  </a:t>
            </a:r>
          </a:p>
          <a:p>
            <a:pPr marL="457200" lvl="1" indent="0">
              <a:buNone/>
            </a:pPr>
            <a:r>
              <a:rPr lang="en-US" sz="4000" dirty="0" smtClean="0">
                <a:latin typeface="Arial" panose="020B0604020202020204" pitchFamily="34" charset="0"/>
                <a:cs typeface="Arial" panose="020B0604020202020204" pitchFamily="34" charset="0"/>
              </a:rPr>
              <a:t>Watch </a:t>
            </a:r>
            <a:r>
              <a:rPr lang="en-US" sz="4000" dirty="0" smtClean="0">
                <a:latin typeface="Arial" panose="020B0604020202020204" pitchFamily="34" charset="0"/>
                <a:cs typeface="Arial" panose="020B0604020202020204" pitchFamily="34" charset="0"/>
              </a:rPr>
              <a:t>your email inbox for future seminars</a:t>
            </a:r>
            <a:r>
              <a:rPr lang="en-US" sz="4000" dirty="0" smtClean="0">
                <a:latin typeface="Arial" panose="020B0604020202020204" pitchFamily="34" charset="0"/>
                <a:cs typeface="Arial" panose="020B0604020202020204" pitchFamily="34" charset="0"/>
              </a:rPr>
              <a:t>.</a:t>
            </a:r>
          </a:p>
          <a:p>
            <a:pPr marL="457200" lvl="1" indent="0">
              <a:buNone/>
            </a:pPr>
            <a:endParaRPr lang="en-US" sz="2800" dirty="0" smtClean="0">
              <a:latin typeface="Arial" panose="020B0604020202020204" pitchFamily="34" charset="0"/>
              <a:cs typeface="Arial" panose="020B0604020202020204" pitchFamily="34" charset="0"/>
            </a:endParaRPr>
          </a:p>
          <a:p>
            <a:pPr marL="457200" lvl="1" indent="0">
              <a:buNone/>
            </a:pPr>
            <a:r>
              <a:rPr lang="en-US" sz="2800" dirty="0" smtClean="0">
                <a:latin typeface="Arial" panose="020B0604020202020204" pitchFamily="34" charset="0"/>
                <a:cs typeface="Arial" panose="020B0604020202020204" pitchFamily="34" charset="0"/>
              </a:rPr>
              <a:t>Follow us on Twitter (Fidelity National Title </a:t>
            </a:r>
            <a:r>
              <a:rPr lang="en-US" sz="2800" smtClean="0">
                <a:latin typeface="Arial" panose="020B0604020202020204" pitchFamily="34" charset="0"/>
                <a:cs typeface="Arial" panose="020B0604020202020204" pitchFamily="34" charset="0"/>
              </a:rPr>
              <a:t>Georgia Agency) @FNTICGA</a:t>
            </a:r>
            <a:r>
              <a:rPr lang="en-US" sz="2800" dirty="0" smtClean="0">
                <a:latin typeface="Arial" panose="020B0604020202020204" pitchFamily="34" charset="0"/>
                <a:cs typeface="Arial" panose="020B0604020202020204" pitchFamily="34" charset="0"/>
              </a:rPr>
              <a:t> – We hope to communicate more through social media but we need followers.</a:t>
            </a:r>
            <a:endParaRPr lang="en-US" sz="2800" dirty="0" smtClean="0">
              <a:latin typeface="Arial" panose="020B0604020202020204" pitchFamily="34" charset="0"/>
              <a:cs typeface="Arial" panose="020B0604020202020204" pitchFamily="34" charset="0"/>
            </a:endParaRPr>
          </a:p>
          <a:p>
            <a:pPr marL="457200" lvl="1" indent="0">
              <a:buNone/>
            </a:pPr>
            <a:endParaRPr lang="en-US" sz="4000" dirty="0">
              <a:latin typeface="Arial" panose="020B0604020202020204" pitchFamily="34" charset="0"/>
              <a:cs typeface="Arial" panose="020B0604020202020204" pitchFamily="34" charset="0"/>
            </a:endParaRPr>
          </a:p>
          <a:p>
            <a:pPr marL="457200" lvl="1" indent="0">
              <a:buNone/>
            </a:pPr>
            <a:r>
              <a:rPr lang="en-US" dirty="0" smtClean="0">
                <a:latin typeface="Arial" panose="020B0604020202020204" pitchFamily="34" charset="0"/>
                <a:cs typeface="Arial" panose="020B0604020202020204" pitchFamily="34" charset="0"/>
              </a:rPr>
              <a:t>If you have questions or comments about this seminar, please forward them to Ed.Carver@fnf.com </a:t>
            </a:r>
          </a:p>
          <a:p>
            <a:pPr marL="457200" lvl="1" indent="0">
              <a:buNone/>
            </a:pPr>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15MU Fidelity National Title Insurance Company</a:t>
            </a:r>
            <a:endParaRPr lang="en-US"/>
          </a:p>
        </p:txBody>
      </p:sp>
    </p:spTree>
    <p:extLst>
      <p:ext uri="{BB962C8B-B14F-4D97-AF65-F5344CB8AC3E}">
        <p14:creationId xmlns:p14="http://schemas.microsoft.com/office/powerpoint/2010/main" val="1315238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990</Words>
  <Application>Microsoft Office PowerPoint</Application>
  <PresentationFormat>Widescreen</PresentationFormat>
  <Paragraphs>73</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15 Minute University Series: Wire Fraud is Alive and Well</vt:lpstr>
      <vt:lpstr>Wire Fraud is Alive and Well</vt:lpstr>
      <vt:lpstr>Wire Fraud is Alive and Well</vt:lpstr>
      <vt:lpstr>Wire Fraud is Alive and Well</vt:lpstr>
      <vt:lpstr>Wire Fraud is Alive and Well</vt:lpstr>
      <vt:lpstr>Wire Fraud is Alive and Well</vt:lpstr>
      <vt:lpstr>Wire Fraud is Alive and Well</vt:lpstr>
      <vt:lpstr>Wire Fraud is Alive and Well</vt:lpstr>
    </vt:vector>
  </TitlesOfParts>
  <Company>FNF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Minute University Series: Using a Power of Attorney</dc:title>
  <dc:creator>Carver, Ed</dc:creator>
  <cp:lastModifiedBy>Carver, Ed</cp:lastModifiedBy>
  <cp:revision>28</cp:revision>
  <dcterms:created xsi:type="dcterms:W3CDTF">2016-02-22T19:04:31Z</dcterms:created>
  <dcterms:modified xsi:type="dcterms:W3CDTF">2018-02-14T13:19:59Z</dcterms:modified>
</cp:coreProperties>
</file>