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0"/>
  </p:notesMasterIdLst>
  <p:sldIdLst>
    <p:sldId id="256" r:id="rId2"/>
    <p:sldId id="257" r:id="rId3"/>
    <p:sldId id="260" r:id="rId4"/>
    <p:sldId id="313" r:id="rId5"/>
    <p:sldId id="325" r:id="rId6"/>
    <p:sldId id="312" r:id="rId7"/>
    <p:sldId id="284" r:id="rId8"/>
    <p:sldId id="263" r:id="rId9"/>
    <p:sldId id="327" r:id="rId10"/>
    <p:sldId id="362" r:id="rId11"/>
    <p:sldId id="363" r:id="rId12"/>
    <p:sldId id="445" r:id="rId13"/>
    <p:sldId id="401" r:id="rId14"/>
    <p:sldId id="364" r:id="rId15"/>
    <p:sldId id="404" r:id="rId16"/>
    <p:sldId id="405" r:id="rId17"/>
    <p:sldId id="406" r:id="rId18"/>
    <p:sldId id="402" r:id="rId19"/>
    <p:sldId id="407" r:id="rId20"/>
    <p:sldId id="443" r:id="rId21"/>
    <p:sldId id="444" r:id="rId22"/>
    <p:sldId id="409" r:id="rId23"/>
    <p:sldId id="341" r:id="rId24"/>
    <p:sldId id="340" r:id="rId25"/>
    <p:sldId id="361" r:id="rId26"/>
    <p:sldId id="365" r:id="rId27"/>
    <p:sldId id="436" r:id="rId28"/>
    <p:sldId id="377" r:id="rId29"/>
    <p:sldId id="442" r:id="rId30"/>
    <p:sldId id="441" r:id="rId31"/>
    <p:sldId id="378" r:id="rId32"/>
    <p:sldId id="380" r:id="rId33"/>
    <p:sldId id="381" r:id="rId34"/>
    <p:sldId id="382" r:id="rId35"/>
    <p:sldId id="437" r:id="rId36"/>
    <p:sldId id="383" r:id="rId37"/>
    <p:sldId id="374" r:id="rId38"/>
    <p:sldId id="439" r:id="rId39"/>
    <p:sldId id="373" r:id="rId40"/>
    <p:sldId id="385" r:id="rId41"/>
    <p:sldId id="384" r:id="rId42"/>
    <p:sldId id="438" r:id="rId43"/>
    <p:sldId id="387" r:id="rId44"/>
    <p:sldId id="375" r:id="rId45"/>
    <p:sldId id="388" r:id="rId46"/>
    <p:sldId id="440" r:id="rId47"/>
    <p:sldId id="379" r:id="rId48"/>
    <p:sldId id="370" r:id="rId49"/>
    <p:sldId id="371" r:id="rId50"/>
    <p:sldId id="376" r:id="rId51"/>
    <p:sldId id="372" r:id="rId52"/>
    <p:sldId id="411" r:id="rId53"/>
    <p:sldId id="410" r:id="rId54"/>
    <p:sldId id="412" r:id="rId55"/>
    <p:sldId id="367" r:id="rId56"/>
    <p:sldId id="366" r:id="rId57"/>
    <p:sldId id="400" r:id="rId58"/>
    <p:sldId id="435" r:id="rId59"/>
    <p:sldId id="432" r:id="rId60"/>
    <p:sldId id="399" r:id="rId61"/>
    <p:sldId id="398" r:id="rId62"/>
    <p:sldId id="397" r:id="rId63"/>
    <p:sldId id="396" r:id="rId64"/>
    <p:sldId id="395" r:id="rId65"/>
    <p:sldId id="427" r:id="rId66"/>
    <p:sldId id="428" r:id="rId67"/>
    <p:sldId id="429" r:id="rId68"/>
    <p:sldId id="394" r:id="rId69"/>
    <p:sldId id="393" r:id="rId70"/>
    <p:sldId id="431" r:id="rId71"/>
    <p:sldId id="430" r:id="rId72"/>
    <p:sldId id="392" r:id="rId73"/>
    <p:sldId id="391" r:id="rId74"/>
    <p:sldId id="390" r:id="rId75"/>
    <p:sldId id="389" r:id="rId76"/>
    <p:sldId id="415" r:id="rId77"/>
    <p:sldId id="414" r:id="rId78"/>
    <p:sldId id="413" r:id="rId79"/>
    <p:sldId id="419" r:id="rId80"/>
    <p:sldId id="416" r:id="rId81"/>
    <p:sldId id="418" r:id="rId82"/>
    <p:sldId id="426" r:id="rId83"/>
    <p:sldId id="425" r:id="rId84"/>
    <p:sldId id="424" r:id="rId85"/>
    <p:sldId id="259" r:id="rId86"/>
    <p:sldId id="261" r:id="rId87"/>
    <p:sldId id="258" r:id="rId88"/>
    <p:sldId id="262"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D2DA"/>
    <a:srgbClr val="1D9AA1"/>
    <a:srgbClr val="215D4B"/>
    <a:srgbClr val="C1EDFB"/>
    <a:srgbClr val="8A0000"/>
    <a:srgbClr val="D8EE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0739C-E90A-4D23-ABB6-51567B54BA60}" type="datetimeFigureOut">
              <a:rPr lang="en-US" smtClean="0"/>
              <a:t>3/22/2017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7A010-176E-48BB-A3BA-920CC49B8E4C}" type="slidenum">
              <a:rPr lang="en-US" smtClean="0"/>
              <a:t>‹#›</a:t>
            </a:fld>
            <a:endParaRPr lang="en-US"/>
          </a:p>
        </p:txBody>
      </p:sp>
    </p:spTree>
    <p:extLst>
      <p:ext uri="{BB962C8B-B14F-4D97-AF65-F5344CB8AC3E}">
        <p14:creationId xmlns:p14="http://schemas.microsoft.com/office/powerpoint/2010/main" val="139225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a:t>
            </a:fld>
            <a:endParaRPr lang="en-US"/>
          </a:p>
        </p:txBody>
      </p:sp>
    </p:spTree>
    <p:extLst>
      <p:ext uri="{BB962C8B-B14F-4D97-AF65-F5344CB8AC3E}">
        <p14:creationId xmlns:p14="http://schemas.microsoft.com/office/powerpoint/2010/main" val="2896736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10</a:t>
            </a:fld>
            <a:endParaRPr lang="en-US"/>
          </a:p>
        </p:txBody>
      </p:sp>
    </p:spTree>
    <p:extLst>
      <p:ext uri="{BB962C8B-B14F-4D97-AF65-F5344CB8AC3E}">
        <p14:creationId xmlns:p14="http://schemas.microsoft.com/office/powerpoint/2010/main" val="2642299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11</a:t>
            </a:fld>
            <a:endParaRPr lang="en-US"/>
          </a:p>
        </p:txBody>
      </p:sp>
    </p:spTree>
    <p:extLst>
      <p:ext uri="{BB962C8B-B14F-4D97-AF65-F5344CB8AC3E}">
        <p14:creationId xmlns:p14="http://schemas.microsoft.com/office/powerpoint/2010/main" val="4199702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12</a:t>
            </a:fld>
            <a:endParaRPr lang="en-US"/>
          </a:p>
        </p:txBody>
      </p:sp>
    </p:spTree>
    <p:extLst>
      <p:ext uri="{BB962C8B-B14F-4D97-AF65-F5344CB8AC3E}">
        <p14:creationId xmlns:p14="http://schemas.microsoft.com/office/powerpoint/2010/main" val="811893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307861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14</a:t>
            </a:fld>
            <a:endParaRPr lang="en-US"/>
          </a:p>
        </p:txBody>
      </p:sp>
    </p:spTree>
    <p:extLst>
      <p:ext uri="{BB962C8B-B14F-4D97-AF65-F5344CB8AC3E}">
        <p14:creationId xmlns:p14="http://schemas.microsoft.com/office/powerpoint/2010/main" val="2543138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15</a:t>
            </a:fld>
            <a:endParaRPr lang="en-US"/>
          </a:p>
        </p:txBody>
      </p:sp>
    </p:spTree>
    <p:extLst>
      <p:ext uri="{BB962C8B-B14F-4D97-AF65-F5344CB8AC3E}">
        <p14:creationId xmlns:p14="http://schemas.microsoft.com/office/powerpoint/2010/main" val="198197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16</a:t>
            </a:fld>
            <a:endParaRPr lang="en-US"/>
          </a:p>
        </p:txBody>
      </p:sp>
    </p:spTree>
    <p:extLst>
      <p:ext uri="{BB962C8B-B14F-4D97-AF65-F5344CB8AC3E}">
        <p14:creationId xmlns:p14="http://schemas.microsoft.com/office/powerpoint/2010/main" val="3473369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17</a:t>
            </a:fld>
            <a:endParaRPr lang="en-US"/>
          </a:p>
        </p:txBody>
      </p:sp>
    </p:spTree>
    <p:extLst>
      <p:ext uri="{BB962C8B-B14F-4D97-AF65-F5344CB8AC3E}">
        <p14:creationId xmlns:p14="http://schemas.microsoft.com/office/powerpoint/2010/main" val="1118369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18</a:t>
            </a:fld>
            <a:endParaRPr lang="en-US"/>
          </a:p>
        </p:txBody>
      </p:sp>
    </p:spTree>
    <p:extLst>
      <p:ext uri="{BB962C8B-B14F-4D97-AF65-F5344CB8AC3E}">
        <p14:creationId xmlns:p14="http://schemas.microsoft.com/office/powerpoint/2010/main" val="3207868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19</a:t>
            </a:fld>
            <a:endParaRPr lang="en-US"/>
          </a:p>
        </p:txBody>
      </p:sp>
    </p:spTree>
    <p:extLst>
      <p:ext uri="{BB962C8B-B14F-4D97-AF65-F5344CB8AC3E}">
        <p14:creationId xmlns:p14="http://schemas.microsoft.com/office/powerpoint/2010/main" val="42610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a:t>
            </a:fld>
            <a:endParaRPr lang="en-US"/>
          </a:p>
        </p:txBody>
      </p:sp>
    </p:spTree>
    <p:extLst>
      <p:ext uri="{BB962C8B-B14F-4D97-AF65-F5344CB8AC3E}">
        <p14:creationId xmlns:p14="http://schemas.microsoft.com/office/powerpoint/2010/main" val="3903279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20</a:t>
            </a:fld>
            <a:endParaRPr lang="en-US"/>
          </a:p>
        </p:txBody>
      </p:sp>
    </p:spTree>
    <p:extLst>
      <p:ext uri="{BB962C8B-B14F-4D97-AF65-F5344CB8AC3E}">
        <p14:creationId xmlns:p14="http://schemas.microsoft.com/office/powerpoint/2010/main" val="917112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21</a:t>
            </a:fld>
            <a:endParaRPr lang="en-US"/>
          </a:p>
        </p:txBody>
      </p:sp>
    </p:spTree>
    <p:extLst>
      <p:ext uri="{BB962C8B-B14F-4D97-AF65-F5344CB8AC3E}">
        <p14:creationId xmlns:p14="http://schemas.microsoft.com/office/powerpoint/2010/main" val="19261081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22</a:t>
            </a:fld>
            <a:endParaRPr lang="en-US"/>
          </a:p>
        </p:txBody>
      </p:sp>
    </p:spTree>
    <p:extLst>
      <p:ext uri="{BB962C8B-B14F-4D97-AF65-F5344CB8AC3E}">
        <p14:creationId xmlns:p14="http://schemas.microsoft.com/office/powerpoint/2010/main" val="36919883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23</a:t>
            </a:fld>
            <a:endParaRPr lang="en-US"/>
          </a:p>
        </p:txBody>
      </p:sp>
    </p:spTree>
    <p:extLst>
      <p:ext uri="{BB962C8B-B14F-4D97-AF65-F5344CB8AC3E}">
        <p14:creationId xmlns:p14="http://schemas.microsoft.com/office/powerpoint/2010/main" val="38077933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26</a:t>
            </a:fld>
            <a:endParaRPr lang="en-US"/>
          </a:p>
        </p:txBody>
      </p:sp>
    </p:spTree>
    <p:extLst>
      <p:ext uri="{BB962C8B-B14F-4D97-AF65-F5344CB8AC3E}">
        <p14:creationId xmlns:p14="http://schemas.microsoft.com/office/powerpoint/2010/main" val="466985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27</a:t>
            </a:fld>
            <a:endParaRPr lang="en-US"/>
          </a:p>
        </p:txBody>
      </p:sp>
    </p:spTree>
    <p:extLst>
      <p:ext uri="{BB962C8B-B14F-4D97-AF65-F5344CB8AC3E}">
        <p14:creationId xmlns:p14="http://schemas.microsoft.com/office/powerpoint/2010/main" val="18237513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28</a:t>
            </a:fld>
            <a:endParaRPr lang="en-US"/>
          </a:p>
        </p:txBody>
      </p:sp>
    </p:spTree>
    <p:extLst>
      <p:ext uri="{BB962C8B-B14F-4D97-AF65-F5344CB8AC3E}">
        <p14:creationId xmlns:p14="http://schemas.microsoft.com/office/powerpoint/2010/main" val="1650849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29</a:t>
            </a:fld>
            <a:endParaRPr lang="en-US"/>
          </a:p>
        </p:txBody>
      </p:sp>
    </p:spTree>
    <p:extLst>
      <p:ext uri="{BB962C8B-B14F-4D97-AF65-F5344CB8AC3E}">
        <p14:creationId xmlns:p14="http://schemas.microsoft.com/office/powerpoint/2010/main" val="32584169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30</a:t>
            </a:fld>
            <a:endParaRPr lang="en-US"/>
          </a:p>
        </p:txBody>
      </p:sp>
    </p:spTree>
    <p:extLst>
      <p:ext uri="{BB962C8B-B14F-4D97-AF65-F5344CB8AC3E}">
        <p14:creationId xmlns:p14="http://schemas.microsoft.com/office/powerpoint/2010/main" val="33108568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371791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a:t>
            </a:fld>
            <a:endParaRPr lang="en-US"/>
          </a:p>
        </p:txBody>
      </p:sp>
    </p:spTree>
    <p:extLst>
      <p:ext uri="{BB962C8B-B14F-4D97-AF65-F5344CB8AC3E}">
        <p14:creationId xmlns:p14="http://schemas.microsoft.com/office/powerpoint/2010/main" val="41634679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23772783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935362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651674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35461232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36</a:t>
            </a:fld>
            <a:endParaRPr lang="en-US"/>
          </a:p>
        </p:txBody>
      </p:sp>
    </p:spTree>
    <p:extLst>
      <p:ext uri="{BB962C8B-B14F-4D97-AF65-F5344CB8AC3E}">
        <p14:creationId xmlns:p14="http://schemas.microsoft.com/office/powerpoint/2010/main" val="2675117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37</a:t>
            </a:fld>
            <a:endParaRPr lang="en-US"/>
          </a:p>
        </p:txBody>
      </p:sp>
    </p:spTree>
    <p:extLst>
      <p:ext uri="{BB962C8B-B14F-4D97-AF65-F5344CB8AC3E}">
        <p14:creationId xmlns:p14="http://schemas.microsoft.com/office/powerpoint/2010/main" val="28286468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38</a:t>
            </a:fld>
            <a:endParaRPr lang="en-US"/>
          </a:p>
        </p:txBody>
      </p:sp>
    </p:spTree>
    <p:extLst>
      <p:ext uri="{BB962C8B-B14F-4D97-AF65-F5344CB8AC3E}">
        <p14:creationId xmlns:p14="http://schemas.microsoft.com/office/powerpoint/2010/main" val="88520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39</a:t>
            </a:fld>
            <a:endParaRPr lang="en-US"/>
          </a:p>
        </p:txBody>
      </p:sp>
    </p:spTree>
    <p:extLst>
      <p:ext uri="{BB962C8B-B14F-4D97-AF65-F5344CB8AC3E}">
        <p14:creationId xmlns:p14="http://schemas.microsoft.com/office/powerpoint/2010/main" val="38216869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40</a:t>
            </a:fld>
            <a:endParaRPr lang="en-US"/>
          </a:p>
        </p:txBody>
      </p:sp>
    </p:spTree>
    <p:extLst>
      <p:ext uri="{BB962C8B-B14F-4D97-AF65-F5344CB8AC3E}">
        <p14:creationId xmlns:p14="http://schemas.microsoft.com/office/powerpoint/2010/main" val="30161537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41</a:t>
            </a:fld>
            <a:endParaRPr lang="en-US"/>
          </a:p>
        </p:txBody>
      </p:sp>
    </p:spTree>
    <p:extLst>
      <p:ext uri="{BB962C8B-B14F-4D97-AF65-F5344CB8AC3E}">
        <p14:creationId xmlns:p14="http://schemas.microsoft.com/office/powerpoint/2010/main" val="3774107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a:t>
            </a:fld>
            <a:endParaRPr lang="en-US"/>
          </a:p>
        </p:txBody>
      </p:sp>
    </p:spTree>
    <p:extLst>
      <p:ext uri="{BB962C8B-B14F-4D97-AF65-F5344CB8AC3E}">
        <p14:creationId xmlns:p14="http://schemas.microsoft.com/office/powerpoint/2010/main" val="4189846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42</a:t>
            </a:fld>
            <a:endParaRPr lang="en-US"/>
          </a:p>
        </p:txBody>
      </p:sp>
    </p:spTree>
    <p:extLst>
      <p:ext uri="{BB962C8B-B14F-4D97-AF65-F5344CB8AC3E}">
        <p14:creationId xmlns:p14="http://schemas.microsoft.com/office/powerpoint/2010/main" val="24683643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43</a:t>
            </a:fld>
            <a:endParaRPr lang="en-US"/>
          </a:p>
        </p:txBody>
      </p:sp>
    </p:spTree>
    <p:extLst>
      <p:ext uri="{BB962C8B-B14F-4D97-AF65-F5344CB8AC3E}">
        <p14:creationId xmlns:p14="http://schemas.microsoft.com/office/powerpoint/2010/main" val="40719951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44</a:t>
            </a:fld>
            <a:endParaRPr lang="en-US"/>
          </a:p>
        </p:txBody>
      </p:sp>
    </p:spTree>
    <p:extLst>
      <p:ext uri="{BB962C8B-B14F-4D97-AF65-F5344CB8AC3E}">
        <p14:creationId xmlns:p14="http://schemas.microsoft.com/office/powerpoint/2010/main" val="30507221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45</a:t>
            </a:fld>
            <a:endParaRPr lang="en-US"/>
          </a:p>
        </p:txBody>
      </p:sp>
    </p:spTree>
    <p:extLst>
      <p:ext uri="{BB962C8B-B14F-4D97-AF65-F5344CB8AC3E}">
        <p14:creationId xmlns:p14="http://schemas.microsoft.com/office/powerpoint/2010/main" val="22638460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46</a:t>
            </a:fld>
            <a:endParaRPr lang="en-US"/>
          </a:p>
        </p:txBody>
      </p:sp>
    </p:spTree>
    <p:extLst>
      <p:ext uri="{BB962C8B-B14F-4D97-AF65-F5344CB8AC3E}">
        <p14:creationId xmlns:p14="http://schemas.microsoft.com/office/powerpoint/2010/main" val="3406314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5834417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48</a:t>
            </a:fld>
            <a:endParaRPr lang="en-US"/>
          </a:p>
        </p:txBody>
      </p:sp>
    </p:spTree>
    <p:extLst>
      <p:ext uri="{BB962C8B-B14F-4D97-AF65-F5344CB8AC3E}">
        <p14:creationId xmlns:p14="http://schemas.microsoft.com/office/powerpoint/2010/main" val="16790990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49</a:t>
            </a:fld>
            <a:endParaRPr lang="en-US"/>
          </a:p>
        </p:txBody>
      </p:sp>
    </p:spTree>
    <p:extLst>
      <p:ext uri="{BB962C8B-B14F-4D97-AF65-F5344CB8AC3E}">
        <p14:creationId xmlns:p14="http://schemas.microsoft.com/office/powerpoint/2010/main" val="11866359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50</a:t>
            </a:fld>
            <a:endParaRPr lang="en-US"/>
          </a:p>
        </p:txBody>
      </p:sp>
    </p:spTree>
    <p:extLst>
      <p:ext uri="{BB962C8B-B14F-4D97-AF65-F5344CB8AC3E}">
        <p14:creationId xmlns:p14="http://schemas.microsoft.com/office/powerpoint/2010/main" val="29060705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51</a:t>
            </a:fld>
            <a:endParaRPr lang="en-US"/>
          </a:p>
        </p:txBody>
      </p:sp>
    </p:spTree>
    <p:extLst>
      <p:ext uri="{BB962C8B-B14F-4D97-AF65-F5344CB8AC3E}">
        <p14:creationId xmlns:p14="http://schemas.microsoft.com/office/powerpoint/2010/main" val="3361897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a:t>
            </a:fld>
            <a:endParaRPr lang="en-US"/>
          </a:p>
        </p:txBody>
      </p:sp>
    </p:spTree>
    <p:extLst>
      <p:ext uri="{BB962C8B-B14F-4D97-AF65-F5344CB8AC3E}">
        <p14:creationId xmlns:p14="http://schemas.microsoft.com/office/powerpoint/2010/main" val="31004743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52</a:t>
            </a:fld>
            <a:endParaRPr lang="en-US"/>
          </a:p>
        </p:txBody>
      </p:sp>
    </p:spTree>
    <p:extLst>
      <p:ext uri="{BB962C8B-B14F-4D97-AF65-F5344CB8AC3E}">
        <p14:creationId xmlns:p14="http://schemas.microsoft.com/office/powerpoint/2010/main" val="30284102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53</a:t>
            </a:fld>
            <a:endParaRPr lang="en-US"/>
          </a:p>
        </p:txBody>
      </p:sp>
    </p:spTree>
    <p:extLst>
      <p:ext uri="{BB962C8B-B14F-4D97-AF65-F5344CB8AC3E}">
        <p14:creationId xmlns:p14="http://schemas.microsoft.com/office/powerpoint/2010/main" val="7031599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54</a:t>
            </a:fld>
            <a:endParaRPr lang="en-US"/>
          </a:p>
        </p:txBody>
      </p:sp>
    </p:spTree>
    <p:extLst>
      <p:ext uri="{BB962C8B-B14F-4D97-AF65-F5344CB8AC3E}">
        <p14:creationId xmlns:p14="http://schemas.microsoft.com/office/powerpoint/2010/main" val="7673612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55</a:t>
            </a:fld>
            <a:endParaRPr lang="en-US"/>
          </a:p>
        </p:txBody>
      </p:sp>
    </p:spTree>
    <p:extLst>
      <p:ext uri="{BB962C8B-B14F-4D97-AF65-F5344CB8AC3E}">
        <p14:creationId xmlns:p14="http://schemas.microsoft.com/office/powerpoint/2010/main" val="95573553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56</a:t>
            </a:fld>
            <a:endParaRPr lang="en-US"/>
          </a:p>
        </p:txBody>
      </p:sp>
    </p:spTree>
    <p:extLst>
      <p:ext uri="{BB962C8B-B14F-4D97-AF65-F5344CB8AC3E}">
        <p14:creationId xmlns:p14="http://schemas.microsoft.com/office/powerpoint/2010/main" val="1483506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57</a:t>
            </a:fld>
            <a:endParaRPr lang="en-US"/>
          </a:p>
        </p:txBody>
      </p:sp>
    </p:spTree>
    <p:extLst>
      <p:ext uri="{BB962C8B-B14F-4D97-AF65-F5344CB8AC3E}">
        <p14:creationId xmlns:p14="http://schemas.microsoft.com/office/powerpoint/2010/main" val="105366538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58</a:t>
            </a:fld>
            <a:endParaRPr lang="en-US"/>
          </a:p>
        </p:txBody>
      </p:sp>
    </p:spTree>
    <p:extLst>
      <p:ext uri="{BB962C8B-B14F-4D97-AF65-F5344CB8AC3E}">
        <p14:creationId xmlns:p14="http://schemas.microsoft.com/office/powerpoint/2010/main" val="8427072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59</a:t>
            </a:fld>
            <a:endParaRPr lang="en-US"/>
          </a:p>
        </p:txBody>
      </p:sp>
    </p:spTree>
    <p:extLst>
      <p:ext uri="{BB962C8B-B14F-4D97-AF65-F5344CB8AC3E}">
        <p14:creationId xmlns:p14="http://schemas.microsoft.com/office/powerpoint/2010/main" val="1894624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60</a:t>
            </a:fld>
            <a:endParaRPr lang="en-US"/>
          </a:p>
        </p:txBody>
      </p:sp>
    </p:spTree>
    <p:extLst>
      <p:ext uri="{BB962C8B-B14F-4D97-AF65-F5344CB8AC3E}">
        <p14:creationId xmlns:p14="http://schemas.microsoft.com/office/powerpoint/2010/main" val="36049026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61</a:t>
            </a:fld>
            <a:endParaRPr lang="en-US"/>
          </a:p>
        </p:txBody>
      </p:sp>
    </p:spTree>
    <p:extLst>
      <p:ext uri="{BB962C8B-B14F-4D97-AF65-F5344CB8AC3E}">
        <p14:creationId xmlns:p14="http://schemas.microsoft.com/office/powerpoint/2010/main" val="2203373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a:t>
            </a:fld>
            <a:endParaRPr lang="en-US"/>
          </a:p>
        </p:txBody>
      </p:sp>
    </p:spTree>
    <p:extLst>
      <p:ext uri="{BB962C8B-B14F-4D97-AF65-F5344CB8AC3E}">
        <p14:creationId xmlns:p14="http://schemas.microsoft.com/office/powerpoint/2010/main" val="21315379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62</a:t>
            </a:fld>
            <a:endParaRPr lang="en-US"/>
          </a:p>
        </p:txBody>
      </p:sp>
    </p:spTree>
    <p:extLst>
      <p:ext uri="{BB962C8B-B14F-4D97-AF65-F5344CB8AC3E}">
        <p14:creationId xmlns:p14="http://schemas.microsoft.com/office/powerpoint/2010/main" val="15569413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63</a:t>
            </a:fld>
            <a:endParaRPr lang="en-US"/>
          </a:p>
        </p:txBody>
      </p:sp>
    </p:spTree>
    <p:extLst>
      <p:ext uri="{BB962C8B-B14F-4D97-AF65-F5344CB8AC3E}">
        <p14:creationId xmlns:p14="http://schemas.microsoft.com/office/powerpoint/2010/main" val="31512566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64</a:t>
            </a:fld>
            <a:endParaRPr lang="en-US"/>
          </a:p>
        </p:txBody>
      </p:sp>
    </p:spTree>
    <p:extLst>
      <p:ext uri="{BB962C8B-B14F-4D97-AF65-F5344CB8AC3E}">
        <p14:creationId xmlns:p14="http://schemas.microsoft.com/office/powerpoint/2010/main" val="35871629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65</a:t>
            </a:fld>
            <a:endParaRPr lang="en-US"/>
          </a:p>
        </p:txBody>
      </p:sp>
    </p:spTree>
    <p:extLst>
      <p:ext uri="{BB962C8B-B14F-4D97-AF65-F5344CB8AC3E}">
        <p14:creationId xmlns:p14="http://schemas.microsoft.com/office/powerpoint/2010/main" val="17959965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66</a:t>
            </a:fld>
            <a:endParaRPr lang="en-US"/>
          </a:p>
        </p:txBody>
      </p:sp>
    </p:spTree>
    <p:extLst>
      <p:ext uri="{BB962C8B-B14F-4D97-AF65-F5344CB8AC3E}">
        <p14:creationId xmlns:p14="http://schemas.microsoft.com/office/powerpoint/2010/main" val="89776964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67</a:t>
            </a:fld>
            <a:endParaRPr lang="en-US"/>
          </a:p>
        </p:txBody>
      </p:sp>
    </p:spTree>
    <p:extLst>
      <p:ext uri="{BB962C8B-B14F-4D97-AF65-F5344CB8AC3E}">
        <p14:creationId xmlns:p14="http://schemas.microsoft.com/office/powerpoint/2010/main" val="408726229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68</a:t>
            </a:fld>
            <a:endParaRPr lang="en-US"/>
          </a:p>
        </p:txBody>
      </p:sp>
    </p:spTree>
    <p:extLst>
      <p:ext uri="{BB962C8B-B14F-4D97-AF65-F5344CB8AC3E}">
        <p14:creationId xmlns:p14="http://schemas.microsoft.com/office/powerpoint/2010/main" val="20917699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69</a:t>
            </a:fld>
            <a:endParaRPr lang="en-US"/>
          </a:p>
        </p:txBody>
      </p:sp>
    </p:spTree>
    <p:extLst>
      <p:ext uri="{BB962C8B-B14F-4D97-AF65-F5344CB8AC3E}">
        <p14:creationId xmlns:p14="http://schemas.microsoft.com/office/powerpoint/2010/main" val="172078198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70</a:t>
            </a:fld>
            <a:endParaRPr lang="en-US"/>
          </a:p>
        </p:txBody>
      </p:sp>
    </p:spTree>
    <p:extLst>
      <p:ext uri="{BB962C8B-B14F-4D97-AF65-F5344CB8AC3E}">
        <p14:creationId xmlns:p14="http://schemas.microsoft.com/office/powerpoint/2010/main" val="132642049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71</a:t>
            </a:fld>
            <a:endParaRPr lang="en-US"/>
          </a:p>
        </p:txBody>
      </p:sp>
    </p:spTree>
    <p:extLst>
      <p:ext uri="{BB962C8B-B14F-4D97-AF65-F5344CB8AC3E}">
        <p14:creationId xmlns:p14="http://schemas.microsoft.com/office/powerpoint/2010/main" val="358977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a:t>
            </a:fld>
            <a:endParaRPr lang="en-US"/>
          </a:p>
        </p:txBody>
      </p:sp>
    </p:spTree>
    <p:extLst>
      <p:ext uri="{BB962C8B-B14F-4D97-AF65-F5344CB8AC3E}">
        <p14:creationId xmlns:p14="http://schemas.microsoft.com/office/powerpoint/2010/main" val="276271297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72</a:t>
            </a:fld>
            <a:endParaRPr lang="en-US"/>
          </a:p>
        </p:txBody>
      </p:sp>
    </p:spTree>
    <p:extLst>
      <p:ext uri="{BB962C8B-B14F-4D97-AF65-F5344CB8AC3E}">
        <p14:creationId xmlns:p14="http://schemas.microsoft.com/office/powerpoint/2010/main" val="28414529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73</a:t>
            </a:fld>
            <a:endParaRPr lang="en-US"/>
          </a:p>
        </p:txBody>
      </p:sp>
    </p:spTree>
    <p:extLst>
      <p:ext uri="{BB962C8B-B14F-4D97-AF65-F5344CB8AC3E}">
        <p14:creationId xmlns:p14="http://schemas.microsoft.com/office/powerpoint/2010/main" val="374313633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74</a:t>
            </a:fld>
            <a:endParaRPr lang="en-US"/>
          </a:p>
        </p:txBody>
      </p:sp>
    </p:spTree>
    <p:extLst>
      <p:ext uri="{BB962C8B-B14F-4D97-AF65-F5344CB8AC3E}">
        <p14:creationId xmlns:p14="http://schemas.microsoft.com/office/powerpoint/2010/main" val="222597150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75</a:t>
            </a:fld>
            <a:endParaRPr lang="en-US"/>
          </a:p>
        </p:txBody>
      </p:sp>
    </p:spTree>
    <p:extLst>
      <p:ext uri="{BB962C8B-B14F-4D97-AF65-F5344CB8AC3E}">
        <p14:creationId xmlns:p14="http://schemas.microsoft.com/office/powerpoint/2010/main" val="31995289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76</a:t>
            </a:fld>
            <a:endParaRPr lang="en-US"/>
          </a:p>
        </p:txBody>
      </p:sp>
    </p:spTree>
    <p:extLst>
      <p:ext uri="{BB962C8B-B14F-4D97-AF65-F5344CB8AC3E}">
        <p14:creationId xmlns:p14="http://schemas.microsoft.com/office/powerpoint/2010/main" val="16498829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77</a:t>
            </a:fld>
            <a:endParaRPr lang="en-US"/>
          </a:p>
        </p:txBody>
      </p:sp>
    </p:spTree>
    <p:extLst>
      <p:ext uri="{BB962C8B-B14F-4D97-AF65-F5344CB8AC3E}">
        <p14:creationId xmlns:p14="http://schemas.microsoft.com/office/powerpoint/2010/main" val="53957438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78</a:t>
            </a:fld>
            <a:endParaRPr lang="en-US"/>
          </a:p>
        </p:txBody>
      </p:sp>
    </p:spTree>
    <p:extLst>
      <p:ext uri="{BB962C8B-B14F-4D97-AF65-F5344CB8AC3E}">
        <p14:creationId xmlns:p14="http://schemas.microsoft.com/office/powerpoint/2010/main" val="185949606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79</a:t>
            </a:fld>
            <a:endParaRPr lang="en-US"/>
          </a:p>
        </p:txBody>
      </p:sp>
    </p:spTree>
    <p:extLst>
      <p:ext uri="{BB962C8B-B14F-4D97-AF65-F5344CB8AC3E}">
        <p14:creationId xmlns:p14="http://schemas.microsoft.com/office/powerpoint/2010/main" val="3027107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80</a:t>
            </a:fld>
            <a:endParaRPr lang="en-US"/>
          </a:p>
        </p:txBody>
      </p:sp>
    </p:spTree>
    <p:extLst>
      <p:ext uri="{BB962C8B-B14F-4D97-AF65-F5344CB8AC3E}">
        <p14:creationId xmlns:p14="http://schemas.microsoft.com/office/powerpoint/2010/main" val="250532836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81</a:t>
            </a:fld>
            <a:endParaRPr lang="en-US"/>
          </a:p>
        </p:txBody>
      </p:sp>
    </p:spTree>
    <p:extLst>
      <p:ext uri="{BB962C8B-B14F-4D97-AF65-F5344CB8AC3E}">
        <p14:creationId xmlns:p14="http://schemas.microsoft.com/office/powerpoint/2010/main" val="2102069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a:t>
            </a:fld>
            <a:endParaRPr lang="en-US"/>
          </a:p>
        </p:txBody>
      </p:sp>
    </p:spTree>
    <p:extLst>
      <p:ext uri="{BB962C8B-B14F-4D97-AF65-F5344CB8AC3E}">
        <p14:creationId xmlns:p14="http://schemas.microsoft.com/office/powerpoint/2010/main" val="347453209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82</a:t>
            </a:fld>
            <a:endParaRPr lang="en-US"/>
          </a:p>
        </p:txBody>
      </p:sp>
    </p:spTree>
    <p:extLst>
      <p:ext uri="{BB962C8B-B14F-4D97-AF65-F5344CB8AC3E}">
        <p14:creationId xmlns:p14="http://schemas.microsoft.com/office/powerpoint/2010/main" val="40204278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83</a:t>
            </a:fld>
            <a:endParaRPr lang="en-US"/>
          </a:p>
        </p:txBody>
      </p:sp>
    </p:spTree>
    <p:extLst>
      <p:ext uri="{BB962C8B-B14F-4D97-AF65-F5344CB8AC3E}">
        <p14:creationId xmlns:p14="http://schemas.microsoft.com/office/powerpoint/2010/main" val="5696495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84</a:t>
            </a:fld>
            <a:endParaRPr lang="en-US"/>
          </a:p>
        </p:txBody>
      </p:sp>
    </p:spTree>
    <p:extLst>
      <p:ext uri="{BB962C8B-B14F-4D97-AF65-F5344CB8AC3E}">
        <p14:creationId xmlns:p14="http://schemas.microsoft.com/office/powerpoint/2010/main" val="210260052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85</a:t>
            </a:fld>
            <a:endParaRPr lang="en-US"/>
          </a:p>
        </p:txBody>
      </p:sp>
    </p:spTree>
    <p:extLst>
      <p:ext uri="{BB962C8B-B14F-4D97-AF65-F5344CB8AC3E}">
        <p14:creationId xmlns:p14="http://schemas.microsoft.com/office/powerpoint/2010/main" val="172505367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86</a:t>
            </a:fld>
            <a:endParaRPr lang="en-US"/>
          </a:p>
        </p:txBody>
      </p:sp>
    </p:spTree>
    <p:extLst>
      <p:ext uri="{BB962C8B-B14F-4D97-AF65-F5344CB8AC3E}">
        <p14:creationId xmlns:p14="http://schemas.microsoft.com/office/powerpoint/2010/main" val="208748600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87</a:t>
            </a:fld>
            <a:endParaRPr lang="en-US"/>
          </a:p>
        </p:txBody>
      </p:sp>
    </p:spTree>
    <p:extLst>
      <p:ext uri="{BB962C8B-B14F-4D97-AF65-F5344CB8AC3E}">
        <p14:creationId xmlns:p14="http://schemas.microsoft.com/office/powerpoint/2010/main" val="275913703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88</a:t>
            </a:fld>
            <a:endParaRPr lang="en-US"/>
          </a:p>
        </p:txBody>
      </p:sp>
    </p:spTree>
    <p:extLst>
      <p:ext uri="{BB962C8B-B14F-4D97-AF65-F5344CB8AC3E}">
        <p14:creationId xmlns:p14="http://schemas.microsoft.com/office/powerpoint/2010/main" val="3928841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9</a:t>
            </a:fld>
            <a:endParaRPr lang="en-US"/>
          </a:p>
        </p:txBody>
      </p:sp>
    </p:spTree>
    <p:extLst>
      <p:ext uri="{BB962C8B-B14F-4D97-AF65-F5344CB8AC3E}">
        <p14:creationId xmlns:p14="http://schemas.microsoft.com/office/powerpoint/2010/main" val="3349161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724E5-CF29-4B65-90EF-AAB4D23B9679}"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8D911-BB13-45E7-99C4-61084953DE85}"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B0AAB-31FF-4D83-85FF-40186756D145}"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05E5C6F-F81B-481E-A013-02926181A668}"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91F1348-D424-4A26-B952-2CE9717079C4}"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D5A6C0D-EADE-4884-A4B3-5BEC4BA7D155}"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E101A-C3DA-420C-B495-A232A89081FB}"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1B83DF-6F2A-4E16-B951-52880B03B7EA}"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D3F652-F8A9-4FFD-A8F5-3383935C28D2}"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0F691-3730-4780-9676-2B4D867D1526}" type="datetime1">
              <a:rPr lang="en-US" smtClean="0"/>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B28102-6CAF-45D1-A5FA-AE0563B2B723}"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786672-C857-4889-8050-5C9C7E0BAD9F}" type="datetime1">
              <a:rPr lang="en-US" smtClean="0"/>
              <a:t>3/22/2017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E2754E-4D20-45EF-9B8C-E3C0AA89A87B}" type="datetime1">
              <a:rPr lang="en-US" smtClean="0"/>
              <a:t>3/22/2017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DBCAF-3800-40A9-A639-791AE83FD72E}" type="datetime1">
              <a:rPr lang="en-US" smtClean="0"/>
              <a:t>3/22/2017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199C2-4DBA-4692-86F8-2AAF2344782D}"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1D2A5-15FB-4EBE-AA0A-E02E23123CDD}" type="datetime1">
              <a:rPr lang="en-US" smtClean="0"/>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0636B4-5864-47ED-A921-79D8E7B6886C}" type="datetime1">
              <a:rPr lang="en-US" smtClean="0"/>
              <a:t>3/22/2017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microsoft.com/office/2007/relationships/hdphoto" Target="../media/hdphoto1.wdp"/></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microsoft.com/office/2007/relationships/hdphoto" Target="../media/hdphoto1.wdp"/></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microsoft.com/office/2007/relationships/hdphoto" Target="../media/hdphoto1.wdp"/></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microsoft.com/office/2007/relationships/hdphoto" Target="../media/hdphoto1.wdp"/></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microsoft.com/office/2007/relationships/hdphoto" Target="../media/hdphoto1.wdp"/></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microsoft.com/office/2007/relationships/hdphoto" Target="../media/hdphoto1.wdp"/></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microsoft.com/office/2007/relationships/hdphoto" Target="../media/hdphoto1.wdp"/></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microsoft.com/office/2007/relationships/hdphoto" Target="../media/hdphoto1.wdp"/></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microsoft.com/office/2007/relationships/hdphoto" Target="../media/hdphoto1.wdp"/></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microsoft.com/office/2007/relationships/hdphoto" Target="../media/hdphoto1.wdp"/></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microsoft.com/office/2007/relationships/hdphoto" Target="../media/hdphoto1.wdp"/></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microsoft.com/office/2007/relationships/hdphoto" Target="../media/hdphoto1.wdp"/></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microsoft.com/office/2007/relationships/hdphoto" Target="../media/hdphoto1.wdp"/></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microsoft.com/office/2007/relationships/hdphoto" Target="../media/hdphoto1.wdp"/></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microsoft.com/office/2007/relationships/hdphoto" Target="../media/hdphoto1.wdp"/></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microsoft.com/office/2007/relationships/hdphoto" Target="../media/hdphoto1.wdp"/></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microsoft.com/office/2007/relationships/hdphoto" Target="../media/hdphoto1.wdp"/></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microsoft.com/office/2007/relationships/hdphoto" Target="../media/hdphoto1.wdp"/></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microsoft.com/office/2007/relationships/hdphoto" Target="../media/hdphoto1.wdp"/></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microsoft.com/office/2007/relationships/hdphoto" Target="../media/hdphoto1.wdp"/></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microsoft.com/office/2007/relationships/hdphoto" Target="../media/hdphoto1.wdp"/></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microsoft.com/office/2007/relationships/hdphoto" Target="../media/hdphoto1.wdp"/></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microsoft.com/office/2007/relationships/hdphoto" Target="../media/hdphoto1.wdp"/></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microsoft.com/office/2007/relationships/hdphoto" Target="../media/hdphoto1.wdp"/></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microsoft.com/office/2007/relationships/hdphoto" Target="../media/hdphoto1.wdp"/></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2.xml"/><Relationship Id="rId4" Type="http://schemas.microsoft.com/office/2007/relationships/hdphoto" Target="../media/hdphoto1.wdp"/></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microsoft.com/office/2007/relationships/hdphoto" Target="../media/hdphoto1.wdp"/></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2.xml"/><Relationship Id="rId4" Type="http://schemas.microsoft.com/office/2007/relationships/hdphoto" Target="../media/hdphoto1.wdp"/></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microsoft.com/office/2007/relationships/hdphoto" Target="../media/hdphoto1.wdp"/></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2.xml"/><Relationship Id="rId4" Type="http://schemas.microsoft.com/office/2007/relationships/hdphoto" Target="../media/hdphoto1.wdp"/></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2.xml"/><Relationship Id="rId4" Type="http://schemas.microsoft.com/office/2007/relationships/hdphoto" Target="../media/hdphoto1.wdp"/></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2.xml"/><Relationship Id="rId4" Type="http://schemas.microsoft.com/office/2007/relationships/hdphoto" Target="../media/hdphoto1.wdp"/></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0.xml"/><Relationship Id="rId1" Type="http://schemas.openxmlformats.org/officeDocument/2006/relationships/slideLayout" Target="../slideLayouts/slideLayout2.xml"/><Relationship Id="rId4" Type="http://schemas.microsoft.com/office/2007/relationships/hdphoto" Target="../media/hdphoto1.wdp"/></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1.xml"/><Relationship Id="rId1" Type="http://schemas.openxmlformats.org/officeDocument/2006/relationships/slideLayout" Target="../slideLayouts/slideLayout2.xml"/><Relationship Id="rId4" Type="http://schemas.microsoft.com/office/2007/relationships/hdphoto" Target="../media/hdphoto1.wdp"/></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2.xml"/><Relationship Id="rId1" Type="http://schemas.openxmlformats.org/officeDocument/2006/relationships/slideLayout" Target="../slideLayouts/slideLayout2.xml"/><Relationship Id="rId4" Type="http://schemas.microsoft.com/office/2007/relationships/hdphoto" Target="../media/hdphoto1.wdp"/></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3.xml"/><Relationship Id="rId1" Type="http://schemas.openxmlformats.org/officeDocument/2006/relationships/slideLayout" Target="../slideLayouts/slideLayout2.xml"/><Relationship Id="rId4" Type="http://schemas.microsoft.com/office/2007/relationships/hdphoto" Target="../media/hdphoto1.wdp"/></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4.xml"/><Relationship Id="rId1" Type="http://schemas.openxmlformats.org/officeDocument/2006/relationships/slideLayout" Target="../slideLayouts/slideLayout2.xml"/><Relationship Id="rId5" Type="http://schemas.openxmlformats.org/officeDocument/2006/relationships/hyperlink" Target="mailto:Polly.Campbell@fnf.com" TargetMode="External"/><Relationship Id="rId4" Type="http://schemas.microsoft.com/office/2007/relationships/hdphoto" Target="../media/hdphoto1.wdp"/></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mailto:VWDubuc@fnf.com" TargetMode="External"/><Relationship Id="rId2" Type="http://schemas.openxmlformats.org/officeDocument/2006/relationships/notesSlide" Target="../notesSlides/notesSlide86.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0116" y="312458"/>
            <a:ext cx="6733309" cy="2746923"/>
          </a:xfrm>
          <a:prstGeom prst="rect">
            <a:avLst/>
          </a:prstGeom>
          <a:effectLst>
            <a:softEdge rad="127000"/>
          </a:effectLst>
        </p:spPr>
      </p:pic>
      <p:sp>
        <p:nvSpPr>
          <p:cNvPr id="3" name="Subtitle 2"/>
          <p:cNvSpPr>
            <a:spLocks noGrp="1"/>
          </p:cNvSpPr>
          <p:nvPr>
            <p:ph type="subTitle" idx="1"/>
          </p:nvPr>
        </p:nvSpPr>
        <p:spPr>
          <a:xfrm>
            <a:off x="2082905" y="3476723"/>
            <a:ext cx="9516428" cy="3110344"/>
          </a:xfrm>
        </p:spPr>
        <p:txBody>
          <a:bodyPr>
            <a:normAutofit fontScale="92500" lnSpcReduction="20000"/>
          </a:bodyPr>
          <a:lstStyle/>
          <a:p>
            <a:pPr lvl="0" algn="ctr">
              <a:buClr>
                <a:srgbClr val="90C226"/>
              </a:buClr>
              <a:buSzPct val="80000"/>
            </a:pPr>
            <a:r>
              <a:rPr lang="en-US" sz="7800" dirty="0">
                <a:ln w="25400">
                  <a:solidFill>
                    <a:schemeClr val="bg2">
                      <a:lumMod val="10000"/>
                    </a:schemeClr>
                  </a:solidFill>
                </a:ln>
                <a:solidFill>
                  <a:schemeClr val="tx1">
                    <a:lumMod val="60000"/>
                    <a:lumOff val="40000"/>
                  </a:schemeClr>
                </a:solidFill>
                <a:latin typeface="BodoniPS" panose="02070603060706020303" pitchFamily="18" charset="0"/>
                <a:cs typeface="Andalus" panose="02020603050405020304" pitchFamily="18" charset="-78"/>
              </a:rPr>
              <a:t>Welcome to </a:t>
            </a:r>
            <a:r>
              <a:rPr lang="en-US" sz="7800" dirty="0" smtClean="0">
                <a:ln w="25400">
                  <a:solidFill>
                    <a:schemeClr val="bg2">
                      <a:lumMod val="10000"/>
                    </a:schemeClr>
                  </a:solidFill>
                </a:ln>
                <a:solidFill>
                  <a:schemeClr val="tx1">
                    <a:lumMod val="60000"/>
                    <a:lumOff val="40000"/>
                  </a:schemeClr>
                </a:solidFill>
                <a:latin typeface="BodoniPS" panose="02070603060706020303" pitchFamily="18" charset="0"/>
                <a:cs typeface="Andalus" panose="02020603050405020304" pitchFamily="18" charset="-78"/>
              </a:rPr>
              <a:t>Fidelity’s </a:t>
            </a:r>
            <a:endParaRPr lang="en-US" sz="7800" dirty="0">
              <a:ln w="25400">
                <a:solidFill>
                  <a:schemeClr val="bg2">
                    <a:lumMod val="10000"/>
                  </a:schemeClr>
                </a:solidFill>
              </a:ln>
              <a:solidFill>
                <a:schemeClr val="tx1">
                  <a:lumMod val="60000"/>
                  <a:lumOff val="40000"/>
                </a:schemeClr>
              </a:solidFill>
              <a:latin typeface="BodoniPS" panose="02070603060706020303" pitchFamily="18" charset="0"/>
              <a:cs typeface="Andalus" panose="02020603050405020304" pitchFamily="18" charset="-78"/>
            </a:endParaRPr>
          </a:p>
          <a:p>
            <a:pPr lvl="0" algn="ctr">
              <a:buClr>
                <a:srgbClr val="90C226"/>
              </a:buClr>
              <a:buSzPct val="80000"/>
            </a:pPr>
            <a:r>
              <a:rPr lang="en-US" sz="7800" dirty="0">
                <a:ln w="25400">
                  <a:solidFill>
                    <a:schemeClr val="bg2">
                      <a:lumMod val="10000"/>
                    </a:schemeClr>
                  </a:solidFill>
                </a:ln>
                <a:solidFill>
                  <a:schemeClr val="tx1">
                    <a:lumMod val="60000"/>
                    <a:lumOff val="40000"/>
                  </a:schemeClr>
                </a:solidFill>
                <a:latin typeface="BodoniPS" panose="02070603060706020303" pitchFamily="18" charset="0"/>
                <a:cs typeface="Andalus" panose="02020603050405020304" pitchFamily="18" charset="-78"/>
              </a:rPr>
              <a:t>Fifteen Minute </a:t>
            </a:r>
          </a:p>
          <a:p>
            <a:pPr lvl="0" algn="ctr">
              <a:buClr>
                <a:srgbClr val="90C226"/>
              </a:buClr>
              <a:buSzPct val="80000"/>
            </a:pPr>
            <a:r>
              <a:rPr lang="en-US" sz="7800" dirty="0">
                <a:ln w="25400">
                  <a:solidFill>
                    <a:schemeClr val="bg2">
                      <a:lumMod val="10000"/>
                    </a:schemeClr>
                  </a:solidFill>
                </a:ln>
                <a:solidFill>
                  <a:schemeClr val="tx1">
                    <a:lumMod val="60000"/>
                    <a:lumOff val="40000"/>
                  </a:schemeClr>
                </a:solidFill>
                <a:latin typeface="BodoniPS" panose="02070603060706020303" pitchFamily="18" charset="0"/>
                <a:cs typeface="Andalus" panose="02020603050405020304" pitchFamily="18" charset="-78"/>
              </a:rPr>
              <a:t>University</a:t>
            </a:r>
          </a:p>
          <a:p>
            <a:endParaRPr lang="en-US" dirty="0">
              <a:ln w="12700">
                <a:solidFill>
                  <a:schemeClr val="bg2">
                    <a:lumMod val="10000"/>
                  </a:schemeClr>
                </a:solidFill>
              </a:ln>
              <a:solidFill>
                <a:srgbClr val="C1EDFB"/>
              </a:solidFill>
            </a:endParaRPr>
          </a:p>
        </p:txBody>
      </p:sp>
    </p:spTree>
    <p:extLst>
      <p:ext uri="{BB962C8B-B14F-4D97-AF65-F5344CB8AC3E}">
        <p14:creationId xmlns:p14="http://schemas.microsoft.com/office/powerpoint/2010/main" val="1033472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7055" y="1320334"/>
            <a:ext cx="9393179" cy="3606418"/>
          </a:xfrm>
        </p:spPr>
        <p:txBody>
          <a:bodyPr>
            <a:noAutofit/>
          </a:bodyPr>
          <a:lstStyle/>
          <a:p>
            <a:pPr algn="ctr"/>
            <a:r>
              <a:rPr lang="en-US" sz="6600" dirty="0" smtClean="0">
                <a:solidFill>
                  <a:srgbClr val="002060"/>
                </a:solidFill>
                <a:latin typeface="Footlight MT Light" panose="0204060206030A020304" pitchFamily="18" charset="0"/>
              </a:rPr>
              <a:t>But perhaps your first thought should be:</a:t>
            </a:r>
            <a:br>
              <a:rPr lang="en-US" sz="6600" dirty="0" smtClean="0">
                <a:solidFill>
                  <a:srgbClr val="002060"/>
                </a:solidFill>
                <a:latin typeface="Footlight MT Light" panose="0204060206030A020304" pitchFamily="18" charset="0"/>
              </a:rPr>
            </a:br>
            <a:r>
              <a:rPr lang="en-US" sz="6600" dirty="0" smtClean="0">
                <a:solidFill>
                  <a:srgbClr val="002060"/>
                </a:solidFill>
                <a:latin typeface="Footlight MT Light" panose="0204060206030A020304" pitchFamily="18" charset="0"/>
              </a:rPr>
              <a:t>“Did the decedent hold title in a survivorship estate?”</a:t>
            </a: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3311705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3877" y="2322067"/>
            <a:ext cx="9393179" cy="3606418"/>
          </a:xfrm>
        </p:spPr>
        <p:txBody>
          <a:bodyPr>
            <a:noAutofit/>
          </a:bodyPr>
          <a:lstStyle/>
          <a:p>
            <a:pPr algn="ctr"/>
            <a:r>
              <a:rPr lang="en-US" sz="9600" dirty="0">
                <a:solidFill>
                  <a:srgbClr val="002060"/>
                </a:solidFill>
                <a:latin typeface="Footlight MT Light" panose="0204060206030A020304" pitchFamily="18" charset="0"/>
              </a:rPr>
              <a:t>Survivorship</a:t>
            </a:r>
            <a:br>
              <a:rPr lang="en-US" sz="9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024265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Survivorship</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2654300"/>
            <a:ext cx="9599612" cy="2634622"/>
          </a:xfrm>
        </p:spPr>
        <p:txBody>
          <a:bodyPr>
            <a:noAutofit/>
          </a:bodyPr>
          <a:lstStyle/>
          <a:p>
            <a:r>
              <a:rPr lang="en-US" sz="4800" dirty="0">
                <a:solidFill>
                  <a:srgbClr val="002060"/>
                </a:solidFill>
                <a:ea typeface="Calibri" panose="020F0502020204030204" pitchFamily="34" charset="0"/>
                <a:cs typeface="Times New Roman" panose="02020603050405020304" pitchFamily="18" charset="0"/>
              </a:rPr>
              <a:t>Statutory Joint </a:t>
            </a:r>
            <a:r>
              <a:rPr lang="en-US" sz="4800" dirty="0" smtClean="0">
                <a:solidFill>
                  <a:srgbClr val="002060"/>
                </a:solidFill>
                <a:ea typeface="Calibri" panose="020F0502020204030204" pitchFamily="34" charset="0"/>
                <a:cs typeface="Times New Roman" panose="02020603050405020304" pitchFamily="18" charset="0"/>
              </a:rPr>
              <a:t>Tenancy</a:t>
            </a:r>
          </a:p>
          <a:p>
            <a:pPr marL="0" indent="0">
              <a:buNone/>
            </a:pPr>
            <a:endParaRPr lang="en-US" sz="1200" dirty="0" smtClean="0">
              <a:solidFill>
                <a:srgbClr val="002060"/>
              </a:solidFill>
              <a:ea typeface="Calibri" panose="020F0502020204030204" pitchFamily="34" charset="0"/>
              <a:cs typeface="Times New Roman" panose="02020603050405020304" pitchFamily="18" charset="0"/>
            </a:endParaRPr>
          </a:p>
          <a:p>
            <a:r>
              <a:rPr lang="en-US" sz="4800" dirty="0" smtClean="0">
                <a:solidFill>
                  <a:srgbClr val="002060"/>
                </a:solidFill>
                <a:ea typeface="Calibri" panose="020F0502020204030204" pitchFamily="34" charset="0"/>
                <a:cs typeface="Times New Roman" panose="02020603050405020304" pitchFamily="18" charset="0"/>
              </a:rPr>
              <a:t>Joint </a:t>
            </a:r>
            <a:r>
              <a:rPr lang="en-US" sz="4800" dirty="0">
                <a:solidFill>
                  <a:srgbClr val="002060"/>
                </a:solidFill>
                <a:ea typeface="Calibri" panose="020F0502020204030204" pitchFamily="34" charset="0"/>
                <a:cs typeface="Times New Roman" panose="02020603050405020304" pitchFamily="18" charset="0"/>
              </a:rPr>
              <a:t>Life Estates with </a:t>
            </a:r>
            <a:endParaRPr lang="en-US" sz="4800" dirty="0" smtClean="0">
              <a:solidFill>
                <a:srgbClr val="002060"/>
              </a:solidFill>
              <a:ea typeface="Calibri" panose="020F0502020204030204" pitchFamily="34" charset="0"/>
              <a:cs typeface="Times New Roman" panose="02020603050405020304" pitchFamily="18" charset="0"/>
            </a:endParaRPr>
          </a:p>
          <a:p>
            <a:pPr marL="0" indent="0">
              <a:buNone/>
            </a:pPr>
            <a:r>
              <a:rPr lang="en-US" sz="4800" dirty="0">
                <a:solidFill>
                  <a:srgbClr val="002060"/>
                </a:solidFill>
                <a:ea typeface="Calibri" panose="020F0502020204030204" pitchFamily="34" charset="0"/>
                <a:cs typeface="Times New Roman" panose="02020603050405020304" pitchFamily="18" charset="0"/>
              </a:rPr>
              <a:t>	</a:t>
            </a:r>
            <a:r>
              <a:rPr lang="en-US" sz="4800" dirty="0" smtClean="0">
                <a:solidFill>
                  <a:srgbClr val="002060"/>
                </a:solidFill>
                <a:ea typeface="Calibri" panose="020F0502020204030204" pitchFamily="34" charset="0"/>
                <a:cs typeface="Times New Roman" panose="02020603050405020304" pitchFamily="18" charset="0"/>
              </a:rPr>
              <a:t>Cross-Contingent </a:t>
            </a:r>
            <a:r>
              <a:rPr lang="en-US" sz="4800" dirty="0">
                <a:solidFill>
                  <a:srgbClr val="002060"/>
                </a:solidFill>
                <a:ea typeface="Calibri" panose="020F0502020204030204" pitchFamily="34" charset="0"/>
                <a:cs typeface="Times New Roman" panose="02020603050405020304" pitchFamily="18" charset="0"/>
              </a:rPr>
              <a:t>Remainders</a:t>
            </a:r>
            <a:endParaRPr lang="en-US" sz="4800" dirty="0">
              <a:solidFill>
                <a:srgbClr val="002060"/>
              </a:solidFill>
            </a:endParaRPr>
          </a:p>
        </p:txBody>
      </p:sp>
    </p:spTree>
    <p:extLst>
      <p:ext uri="{BB962C8B-B14F-4D97-AF65-F5344CB8AC3E}">
        <p14:creationId xmlns:p14="http://schemas.microsoft.com/office/powerpoint/2010/main" val="633680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964" y="417003"/>
            <a:ext cx="9786648" cy="2667730"/>
          </a:xfrm>
        </p:spPr>
        <p:txBody>
          <a:bodyPr>
            <a:normAutofit/>
          </a:bodyPr>
          <a:lstStyle/>
          <a:p>
            <a:r>
              <a:rPr lang="en-US" dirty="0" smtClean="0">
                <a:solidFill>
                  <a:srgbClr val="002060"/>
                </a:solidFill>
              </a:rPr>
              <a:t>Statutory Joint Tenancy - O.C.G.A. § </a:t>
            </a:r>
            <a:r>
              <a:rPr lang="en-US" dirty="0">
                <a:solidFill>
                  <a:srgbClr val="002060"/>
                </a:solidFill>
              </a:rPr>
              <a:t>§ 44-6-190</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
        <p:nvSpPr>
          <p:cNvPr id="7" name="Content Placeholder 6"/>
          <p:cNvSpPr>
            <a:spLocks noGrp="1"/>
          </p:cNvSpPr>
          <p:nvPr>
            <p:ph idx="1"/>
          </p:nvPr>
        </p:nvSpPr>
        <p:spPr>
          <a:xfrm>
            <a:off x="1717964" y="1580129"/>
            <a:ext cx="9371011" cy="3739522"/>
          </a:xfrm>
        </p:spPr>
        <p:txBody>
          <a:bodyPr>
            <a:noAutofit/>
          </a:bodyPr>
          <a:lstStyle/>
          <a:p>
            <a:pPr marL="0" indent="0" algn="just">
              <a:buNone/>
            </a:pPr>
            <a:r>
              <a:rPr lang="en-US" sz="2400" dirty="0">
                <a:solidFill>
                  <a:srgbClr val="002060"/>
                </a:solidFill>
              </a:rPr>
              <a:t>(a) </a:t>
            </a:r>
            <a:r>
              <a:rPr lang="en-US" sz="2400" dirty="0">
                <a:solidFill>
                  <a:srgbClr val="FF0000"/>
                </a:solidFill>
              </a:rPr>
              <a:t>Deeds and other instruments of </a:t>
            </a:r>
            <a:r>
              <a:rPr lang="en-US" sz="2400" dirty="0" smtClean="0">
                <a:solidFill>
                  <a:srgbClr val="FF0000"/>
                </a:solidFill>
              </a:rPr>
              <a:t>title,</a:t>
            </a:r>
            <a:r>
              <a:rPr lang="en-US" sz="2400" dirty="0" smtClean="0"/>
              <a:t> </a:t>
            </a:r>
            <a:r>
              <a:rPr lang="en-US" sz="2400" dirty="0">
                <a:solidFill>
                  <a:srgbClr val="002060"/>
                </a:solidFill>
              </a:rPr>
              <a:t>including any instrument in which one person conveys to himself and one or more </a:t>
            </a:r>
            <a:r>
              <a:rPr lang="en-US" sz="2400" dirty="0" smtClean="0">
                <a:solidFill>
                  <a:srgbClr val="002060"/>
                </a:solidFill>
              </a:rPr>
              <a:t>other persons</a:t>
            </a:r>
            <a:r>
              <a:rPr lang="en-US" sz="2400" dirty="0">
                <a:solidFill>
                  <a:srgbClr val="002060"/>
                </a:solidFill>
              </a:rPr>
              <a:t>, any instrument in which two or more persons convey to themselves or to themselves and another or others, </a:t>
            </a:r>
            <a:r>
              <a:rPr lang="en-US" sz="2400" dirty="0">
                <a:solidFill>
                  <a:srgbClr val="FF0000"/>
                </a:solidFill>
              </a:rPr>
              <a:t>and wills</a:t>
            </a:r>
            <a:r>
              <a:rPr lang="en-US" sz="2400" dirty="0" smtClean="0"/>
              <a:t>, </a:t>
            </a:r>
            <a:r>
              <a:rPr lang="en-US" sz="2400" dirty="0" smtClean="0">
                <a:solidFill>
                  <a:srgbClr val="002060"/>
                </a:solidFill>
              </a:rPr>
              <a:t>taking </a:t>
            </a:r>
            <a:r>
              <a:rPr lang="en-US" sz="2400" dirty="0">
                <a:solidFill>
                  <a:srgbClr val="002060"/>
                </a:solidFill>
              </a:rPr>
              <a:t>effect after January 1, 1977,</a:t>
            </a:r>
            <a:r>
              <a:rPr lang="en-US" sz="2400" dirty="0">
                <a:solidFill>
                  <a:schemeClr val="bg1"/>
                </a:solidFill>
              </a:rPr>
              <a:t> </a:t>
            </a:r>
            <a:r>
              <a:rPr lang="en-US" sz="2400" dirty="0">
                <a:solidFill>
                  <a:srgbClr val="FF0000"/>
                </a:solidFill>
              </a:rPr>
              <a:t>may create a joint interest with survivorship in two or more persons</a:t>
            </a:r>
            <a:r>
              <a:rPr lang="en-US" sz="2400" dirty="0">
                <a:solidFill>
                  <a:srgbClr val="002060"/>
                </a:solidFill>
              </a:rPr>
              <a:t>. Any instrument of </a:t>
            </a:r>
            <a:r>
              <a:rPr lang="en-US" sz="2400" dirty="0" smtClean="0">
                <a:solidFill>
                  <a:srgbClr val="002060"/>
                </a:solidFill>
              </a:rPr>
              <a:t>title in </a:t>
            </a:r>
            <a:r>
              <a:rPr lang="en-US" sz="2400" dirty="0">
                <a:solidFill>
                  <a:srgbClr val="002060"/>
                </a:solidFill>
              </a:rPr>
              <a:t>favor of two or more persons shall be construed to create interests in common without survivorship between or among </a:t>
            </a:r>
            <a:r>
              <a:rPr lang="en-US" sz="2400" dirty="0" smtClean="0">
                <a:solidFill>
                  <a:srgbClr val="002060"/>
                </a:solidFill>
              </a:rPr>
              <a:t>the owners </a:t>
            </a:r>
            <a:r>
              <a:rPr lang="en-US" sz="2400" dirty="0">
                <a:solidFill>
                  <a:srgbClr val="002060"/>
                </a:solidFill>
              </a:rPr>
              <a:t>unless the instrument expressly refers to the takers as </a:t>
            </a:r>
            <a:r>
              <a:rPr lang="en-US" sz="2400" dirty="0">
                <a:solidFill>
                  <a:srgbClr val="FF0000"/>
                </a:solidFill>
              </a:rPr>
              <a:t>“joint tenants,” “joint tenants and not as tenants in common,” </a:t>
            </a:r>
            <a:r>
              <a:rPr lang="en-US" sz="2400" dirty="0" smtClean="0">
                <a:solidFill>
                  <a:srgbClr val="FF0000"/>
                </a:solidFill>
              </a:rPr>
              <a:t>or “</a:t>
            </a:r>
            <a:r>
              <a:rPr lang="en-US" sz="2400" dirty="0">
                <a:solidFill>
                  <a:srgbClr val="FF0000"/>
                </a:solidFill>
              </a:rPr>
              <a:t>joint tenants with survivorship” or as taking “jointly with survivorship</a:t>
            </a:r>
            <a:r>
              <a:rPr lang="en-US" sz="2400" dirty="0" smtClean="0">
                <a:solidFill>
                  <a:srgbClr val="FF0000"/>
                </a:solidFill>
              </a:rPr>
              <a:t>.” </a:t>
            </a:r>
            <a:r>
              <a:rPr lang="en-US" sz="2400" dirty="0" smtClean="0">
                <a:solidFill>
                  <a:schemeClr val="tx1"/>
                </a:solidFill>
              </a:rPr>
              <a:t>. . .</a:t>
            </a:r>
            <a:endParaRPr lang="en-US" sz="2400" dirty="0">
              <a:solidFill>
                <a:schemeClr val="tx1"/>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761550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marL="0" indent="0" algn="just">
              <a:buNone/>
            </a:pPr>
            <a:r>
              <a:rPr lang="en-US" sz="2400" dirty="0" smtClean="0">
                <a:solidFill>
                  <a:srgbClr val="002060"/>
                </a:solidFill>
              </a:rPr>
              <a:t>Under old English common law, a deed to two persons automatically created a joint tenancy with a right of survivorship.</a:t>
            </a:r>
          </a:p>
          <a:p>
            <a:pPr marL="0" indent="0" algn="just">
              <a:buNone/>
            </a:pPr>
            <a:r>
              <a:rPr lang="en-US" sz="2400" dirty="0" smtClean="0">
                <a:solidFill>
                  <a:srgbClr val="002060"/>
                </a:solidFill>
              </a:rPr>
              <a:t>Early in Georgia history the Georgia legislature passed a bill that did away with the common law joint tenancy, so that a deed to two persons created a tenancy in common.</a:t>
            </a:r>
          </a:p>
          <a:p>
            <a:pPr marL="0" indent="0" algn="just">
              <a:buNone/>
            </a:pPr>
            <a:r>
              <a:rPr lang="en-US" sz="2400" dirty="0" smtClean="0">
                <a:solidFill>
                  <a:srgbClr val="002060"/>
                </a:solidFill>
              </a:rPr>
              <a:t>For many years it was not possible in Georgia to have joint tenancy with survivorship.</a:t>
            </a:r>
          </a:p>
          <a:p>
            <a:pPr marL="0" indent="0" algn="just">
              <a:buNone/>
            </a:pPr>
            <a:r>
              <a:rPr lang="en-US" sz="2400" dirty="0" smtClean="0">
                <a:solidFill>
                  <a:srgbClr val="002060"/>
                </a:solidFill>
              </a:rPr>
              <a:t>And so, some clever lawyer came up with a way to create estates in land with a survivorship feature.</a:t>
            </a:r>
          </a:p>
          <a:p>
            <a:pPr marL="0" indent="0" algn="just">
              <a:buNone/>
            </a:pPr>
            <a:r>
              <a:rPr lang="en-US" sz="2400" dirty="0" smtClean="0">
                <a:solidFill>
                  <a:srgbClr val="002060"/>
                </a:solidFill>
              </a:rPr>
              <a:t>It </a:t>
            </a:r>
            <a:r>
              <a:rPr lang="en-US" sz="2400" dirty="0">
                <a:solidFill>
                  <a:srgbClr val="002060"/>
                </a:solidFill>
              </a:rPr>
              <a:t>operates like functional equivalent to a joint tenancy with survivorship except that this type of survivorship is not destructible.</a:t>
            </a:r>
          </a:p>
          <a:p>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965746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a:t>
            </a:r>
            <a:r>
              <a:rPr lang="en-US" sz="2400" dirty="0">
                <a:solidFill>
                  <a:srgbClr val="FF0000"/>
                </a:solidFill>
              </a:rPr>
              <a:t>for and during their joint lives</a:t>
            </a:r>
            <a:r>
              <a:rPr lang="en-US" sz="2400" dirty="0">
                <a:solidFill>
                  <a:srgbClr val="002060"/>
                </a:solidFill>
              </a:rPr>
              <a:t>, and upon the death of either of them, then to the survivor of them, in fee simple, . . </a:t>
            </a:r>
            <a:r>
              <a:rPr lang="en-US" sz="2400" dirty="0" smtClean="0">
                <a:solidFill>
                  <a:srgbClr val="002060"/>
                </a:solidFill>
              </a:rPr>
              <a:t>.”</a:t>
            </a:r>
          </a:p>
          <a:p>
            <a:pPr marL="0" indent="0" algn="just">
              <a:buNone/>
            </a:pPr>
            <a:endParaRPr lang="en-US" sz="2400" dirty="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2909622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for and during their joint lives, and </a:t>
            </a:r>
            <a:r>
              <a:rPr lang="en-US" sz="2400" dirty="0">
                <a:solidFill>
                  <a:srgbClr val="FF0000"/>
                </a:solidFill>
              </a:rPr>
              <a:t>upon the death of either of them</a:t>
            </a:r>
            <a:r>
              <a:rPr lang="en-US" sz="2400" dirty="0">
                <a:solidFill>
                  <a:srgbClr val="002060"/>
                </a:solidFill>
              </a:rPr>
              <a:t>, then to the survivor of them, in fee simple, . . </a:t>
            </a:r>
            <a:r>
              <a:rPr lang="en-US" sz="2400" dirty="0" smtClean="0">
                <a:solidFill>
                  <a:srgbClr val="002060"/>
                </a:solidFill>
              </a:rPr>
              <a:t>.”</a:t>
            </a:r>
          </a:p>
          <a:p>
            <a:pPr marL="0" indent="0" algn="just">
              <a:buNone/>
            </a:pPr>
            <a:endParaRPr lang="en-US" sz="2400" dirty="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4149435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for and during their joint lives, and upon the death of either of them, </a:t>
            </a:r>
            <a:r>
              <a:rPr lang="en-US" sz="2400" dirty="0">
                <a:solidFill>
                  <a:srgbClr val="FF0000"/>
                </a:solidFill>
              </a:rPr>
              <a:t>then to the survivor of them, in fee simple</a:t>
            </a:r>
            <a:r>
              <a:rPr lang="en-US" sz="2400" dirty="0">
                <a:solidFill>
                  <a:srgbClr val="002060"/>
                </a:solidFill>
              </a:rPr>
              <a:t>, . . </a:t>
            </a:r>
            <a:r>
              <a:rPr lang="en-US" sz="2400" dirty="0" smtClean="0">
                <a:solidFill>
                  <a:srgbClr val="002060"/>
                </a:solidFill>
              </a:rPr>
              <a:t>.”</a:t>
            </a:r>
          </a:p>
          <a:p>
            <a:pPr marL="0" indent="0" algn="just">
              <a:buNone/>
            </a:pPr>
            <a:endParaRPr lang="en-US" sz="2400" dirty="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2199380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a:t>
            </a:r>
            <a:r>
              <a:rPr lang="en-US" sz="2400" dirty="0">
                <a:solidFill>
                  <a:srgbClr val="FF0000"/>
                </a:solidFill>
              </a:rPr>
              <a:t>for and during their joint lives</a:t>
            </a:r>
            <a:r>
              <a:rPr lang="en-US" sz="2400" dirty="0">
                <a:solidFill>
                  <a:srgbClr val="002060"/>
                </a:solidFill>
              </a:rPr>
              <a:t>, and upon the death of either of them, then to the survivor of them, in fee simple, . . </a:t>
            </a:r>
            <a:r>
              <a:rPr lang="en-US" sz="2400" dirty="0" smtClean="0">
                <a:solidFill>
                  <a:srgbClr val="002060"/>
                </a:solidFill>
              </a:rPr>
              <a:t>.”</a:t>
            </a:r>
          </a:p>
          <a:p>
            <a:pPr marL="0" indent="0" algn="just">
              <a:buNone/>
            </a:pPr>
            <a:endParaRPr lang="en-US" sz="2400" dirty="0">
              <a:solidFill>
                <a:srgbClr val="002060"/>
              </a:solidFill>
            </a:endParaRPr>
          </a:p>
          <a:p>
            <a:pPr algn="just"/>
            <a:r>
              <a:rPr lang="en-US" sz="2400" dirty="0" smtClean="0">
                <a:solidFill>
                  <a:srgbClr val="002060"/>
                </a:solidFill>
              </a:rPr>
              <a:t>Each </a:t>
            </a:r>
            <a:r>
              <a:rPr lang="en-US" sz="2400" dirty="0">
                <a:solidFill>
                  <a:srgbClr val="002060"/>
                </a:solidFill>
              </a:rPr>
              <a:t>of the grantees receives a life estate.   </a:t>
            </a:r>
            <a:endParaRPr lang="en-US" sz="2400" dirty="0" smtClean="0">
              <a:solidFill>
                <a:srgbClr val="002060"/>
              </a:solidFill>
            </a:endParaRPr>
          </a:p>
          <a:p>
            <a:pPr algn="just"/>
            <a:endParaRPr lang="en-US" sz="2400" dirty="0" smtClean="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658016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for and during their joint lives, and </a:t>
            </a:r>
            <a:r>
              <a:rPr lang="en-US" sz="2400" dirty="0">
                <a:solidFill>
                  <a:srgbClr val="FF0000"/>
                </a:solidFill>
              </a:rPr>
              <a:t>upon the death of either of them</a:t>
            </a:r>
            <a:r>
              <a:rPr lang="en-US" sz="2400" dirty="0">
                <a:solidFill>
                  <a:srgbClr val="002060"/>
                </a:solidFill>
              </a:rPr>
              <a:t>, then </a:t>
            </a:r>
            <a:r>
              <a:rPr lang="en-US" sz="2400" dirty="0">
                <a:solidFill>
                  <a:srgbClr val="FF0000"/>
                </a:solidFill>
              </a:rPr>
              <a:t>to the survivor of them</a:t>
            </a:r>
            <a:r>
              <a:rPr lang="en-US" sz="2400" dirty="0">
                <a:solidFill>
                  <a:srgbClr val="002060"/>
                </a:solidFill>
              </a:rPr>
              <a:t>, in fee simple, . . </a:t>
            </a:r>
            <a:r>
              <a:rPr lang="en-US" sz="2400" dirty="0" smtClean="0">
                <a:solidFill>
                  <a:srgbClr val="002060"/>
                </a:solidFill>
              </a:rPr>
              <a:t>.”</a:t>
            </a:r>
          </a:p>
          <a:p>
            <a:pPr marL="0" indent="0" algn="just">
              <a:buNone/>
            </a:pPr>
            <a:endParaRPr lang="en-US" sz="2400" dirty="0">
              <a:solidFill>
                <a:srgbClr val="002060"/>
              </a:solidFill>
            </a:endParaRPr>
          </a:p>
          <a:p>
            <a:pPr algn="just"/>
            <a:r>
              <a:rPr lang="en-US" sz="2400" dirty="0" smtClean="0">
                <a:solidFill>
                  <a:srgbClr val="002060"/>
                </a:solidFill>
              </a:rPr>
              <a:t>Each </a:t>
            </a:r>
            <a:r>
              <a:rPr lang="en-US" sz="2400" dirty="0">
                <a:solidFill>
                  <a:srgbClr val="002060"/>
                </a:solidFill>
              </a:rPr>
              <a:t>of the grantees receives a life estate.   </a:t>
            </a:r>
            <a:endParaRPr lang="en-US" sz="2400" dirty="0" smtClean="0">
              <a:solidFill>
                <a:srgbClr val="002060"/>
              </a:solidFill>
            </a:endParaRPr>
          </a:p>
          <a:p>
            <a:pPr algn="just"/>
            <a:endParaRPr lang="en-US" sz="2400" dirty="0" smtClean="0">
              <a:solidFill>
                <a:srgbClr val="002060"/>
              </a:solidFill>
            </a:endParaRPr>
          </a:p>
          <a:p>
            <a:pPr algn="just"/>
            <a:r>
              <a:rPr lang="en-US" sz="2400" dirty="0" smtClean="0">
                <a:solidFill>
                  <a:srgbClr val="002060"/>
                </a:solidFill>
              </a:rPr>
              <a:t>But </a:t>
            </a:r>
            <a:r>
              <a:rPr lang="en-US" sz="2400" dirty="0">
                <a:solidFill>
                  <a:srgbClr val="002060"/>
                </a:solidFill>
              </a:rPr>
              <a:t>then the wording continues to say that when one of them dies, the one that did not die, the “survivor of them,” gets the remainder interest</a:t>
            </a:r>
            <a:r>
              <a:rPr lang="en-US" sz="2400" dirty="0" smtClean="0">
                <a:solidFill>
                  <a:srgbClr val="002060"/>
                </a:solidFill>
              </a:rPr>
              <a:t>.</a:t>
            </a:r>
          </a:p>
          <a:p>
            <a:pPr marL="0" indent="0" algn="just">
              <a:buNone/>
            </a:pPr>
            <a:endParaRPr lang="en-US" sz="2400" dirty="0" smtClean="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2236786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695" y="787782"/>
            <a:ext cx="10740721" cy="4455622"/>
          </a:xfrm>
        </p:spPr>
        <p:txBody>
          <a:bodyPr>
            <a:normAutofit fontScale="90000"/>
          </a:bodyPr>
          <a:lstStyle/>
          <a:p>
            <a:pPr algn="ctr"/>
            <a:r>
              <a:rPr lang="en-US" sz="6600" dirty="0">
                <a:solidFill>
                  <a:srgbClr val="002060"/>
                </a:solidFill>
                <a:latin typeface="Footlight MT Light" panose="0204060206030A020304" pitchFamily="18" charset="0"/>
                <a:cs typeface="Andalus" panose="02020603050405020304" pitchFamily="18" charset="-78"/>
              </a:rPr>
              <a:t>“The Seller is Dead”</a:t>
            </a:r>
            <a:br>
              <a:rPr lang="en-US" sz="6600" dirty="0">
                <a:solidFill>
                  <a:srgbClr val="002060"/>
                </a:solidFill>
                <a:latin typeface="Footlight MT Light" panose="0204060206030A020304" pitchFamily="18" charset="0"/>
                <a:cs typeface="Andalus" panose="02020603050405020304" pitchFamily="18" charset="-78"/>
              </a:rPr>
            </a:br>
            <a:r>
              <a:rPr lang="en-US" sz="6600" b="1" dirty="0">
                <a:solidFill>
                  <a:srgbClr val="002060"/>
                </a:solidFill>
                <a:latin typeface="Footlight MT Light" panose="0204060206030A020304" pitchFamily="18" charset="0"/>
                <a:cs typeface="Andalus" panose="02020603050405020304" pitchFamily="18" charset="-78"/>
              </a:rPr>
              <a:t>~</a:t>
            </a:r>
            <a:r>
              <a:rPr lang="en-US" sz="6600" dirty="0">
                <a:solidFill>
                  <a:srgbClr val="002060"/>
                </a:solidFill>
                <a:latin typeface="Footlight MT Light" panose="0204060206030A020304" pitchFamily="18" charset="0"/>
                <a:cs typeface="Andalus" panose="02020603050405020304" pitchFamily="18" charset="-78"/>
              </a:rPr>
              <a:t/>
            </a:r>
            <a:br>
              <a:rPr lang="en-US" sz="6600" dirty="0">
                <a:solidFill>
                  <a:srgbClr val="002060"/>
                </a:solidFill>
                <a:latin typeface="Footlight MT Light" panose="0204060206030A020304" pitchFamily="18" charset="0"/>
                <a:cs typeface="Andalus" panose="02020603050405020304" pitchFamily="18" charset="-78"/>
              </a:rPr>
            </a:br>
            <a:r>
              <a:rPr lang="en-US" sz="6600" dirty="0">
                <a:solidFill>
                  <a:srgbClr val="002060"/>
                </a:solidFill>
                <a:latin typeface="Footlight MT Light" panose="0204060206030A020304" pitchFamily="18" charset="0"/>
                <a:cs typeface="Andalus" panose="02020603050405020304" pitchFamily="18" charset="-78"/>
              </a:rPr>
              <a:t>What Are We </a:t>
            </a:r>
            <a:r>
              <a:rPr lang="en-US" sz="6600" dirty="0" smtClean="0">
                <a:solidFill>
                  <a:srgbClr val="002060"/>
                </a:solidFill>
                <a:latin typeface="Footlight MT Light" panose="0204060206030A020304" pitchFamily="18" charset="0"/>
                <a:cs typeface="Andalus" panose="02020603050405020304" pitchFamily="18" charset="-78"/>
              </a:rPr>
              <a:t/>
            </a:r>
            <a:br>
              <a:rPr lang="en-US" sz="6600" dirty="0" smtClean="0">
                <a:solidFill>
                  <a:srgbClr val="002060"/>
                </a:solidFill>
                <a:latin typeface="Footlight MT Light" panose="0204060206030A020304" pitchFamily="18" charset="0"/>
                <a:cs typeface="Andalus" panose="02020603050405020304" pitchFamily="18" charset="-78"/>
              </a:rPr>
            </a:br>
            <a:r>
              <a:rPr lang="en-US" sz="6600" dirty="0" smtClean="0">
                <a:solidFill>
                  <a:srgbClr val="002060"/>
                </a:solidFill>
                <a:latin typeface="Footlight MT Light" panose="0204060206030A020304" pitchFamily="18" charset="0"/>
                <a:cs typeface="Andalus" panose="02020603050405020304" pitchFamily="18" charset="-78"/>
              </a:rPr>
              <a:t>Supposed </a:t>
            </a:r>
            <a:r>
              <a:rPr lang="en-US" sz="6600" dirty="0">
                <a:solidFill>
                  <a:srgbClr val="002060"/>
                </a:solidFill>
                <a:latin typeface="Footlight MT Light" panose="0204060206030A020304" pitchFamily="18" charset="0"/>
                <a:cs typeface="Andalus" panose="02020603050405020304" pitchFamily="18" charset="-78"/>
              </a:rPr>
              <a:t>To Do Now</a:t>
            </a:r>
            <a:r>
              <a:rPr lang="en-US" sz="6600" dirty="0" smtClean="0">
                <a:solidFill>
                  <a:srgbClr val="002060"/>
                </a:solidFill>
                <a:latin typeface="Footlight MT Light" panose="0204060206030A020304" pitchFamily="18" charset="0"/>
                <a:cs typeface="Andalus" panose="02020603050405020304" pitchFamily="18" charset="-78"/>
              </a:rPr>
              <a:t>?</a:t>
            </a:r>
            <a:br>
              <a:rPr lang="en-US" sz="6600" dirty="0" smtClean="0">
                <a:solidFill>
                  <a:srgbClr val="002060"/>
                </a:solidFill>
                <a:latin typeface="Footlight MT Light" panose="0204060206030A020304" pitchFamily="18" charset="0"/>
                <a:cs typeface="Andalus" panose="02020603050405020304" pitchFamily="18" charset="-78"/>
              </a:rPr>
            </a:br>
            <a:r>
              <a:rPr lang="en-US" sz="6600" dirty="0">
                <a:solidFill>
                  <a:srgbClr val="002060"/>
                </a:solidFill>
                <a:latin typeface="Footlight MT Light" panose="0204060206030A020304" pitchFamily="18" charset="0"/>
                <a:cs typeface="Andalus" panose="02020603050405020304" pitchFamily="18" charset="-78"/>
              </a:rPr>
              <a:t>~</a:t>
            </a:r>
            <a:r>
              <a:rPr lang="en-US" sz="6600" dirty="0" smtClean="0">
                <a:solidFill>
                  <a:srgbClr val="002060"/>
                </a:solidFill>
                <a:latin typeface="Footlight MT Light" panose="0204060206030A020304" pitchFamily="18" charset="0"/>
                <a:cs typeface="Andalus" panose="02020603050405020304" pitchFamily="18" charset="-78"/>
              </a:rPr>
              <a:t/>
            </a:r>
            <a:br>
              <a:rPr lang="en-US" sz="6600" dirty="0" smtClean="0">
                <a:solidFill>
                  <a:srgbClr val="002060"/>
                </a:solidFill>
                <a:latin typeface="Footlight MT Light" panose="0204060206030A020304" pitchFamily="18" charset="0"/>
                <a:cs typeface="Andalus" panose="02020603050405020304" pitchFamily="18" charset="-78"/>
              </a:rPr>
            </a:br>
            <a:r>
              <a:rPr lang="en-US" sz="6600" dirty="0" smtClean="0">
                <a:solidFill>
                  <a:srgbClr val="002060"/>
                </a:solidFill>
                <a:latin typeface="Footlight MT Light" panose="0204060206030A020304" pitchFamily="18" charset="0"/>
                <a:cs typeface="Andalus" panose="02020603050405020304" pitchFamily="18" charset="-78"/>
              </a:rPr>
              <a:t>Part III</a:t>
            </a: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3976225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smtClean="0">
                <a:solidFill>
                  <a:srgbClr val="002060"/>
                </a:solidFill>
              </a:rPr>
              <a:t>Fee Simple</a:t>
            </a:r>
          </a:p>
          <a:p>
            <a:pPr marL="0" indent="0" algn="just">
              <a:buNone/>
            </a:pPr>
            <a:endParaRPr lang="en-US" sz="2400" dirty="0">
              <a:solidFill>
                <a:srgbClr val="002060"/>
              </a:solidFill>
            </a:endParaRPr>
          </a:p>
          <a:p>
            <a:pPr algn="just"/>
            <a:r>
              <a:rPr lang="en-US" sz="2400" dirty="0" smtClean="0">
                <a:solidFill>
                  <a:srgbClr val="002060"/>
                </a:solidFill>
              </a:rPr>
              <a:t>Is acquired automatically without having to go through the estate of the deceased tenant.   </a:t>
            </a:r>
          </a:p>
          <a:p>
            <a:pPr algn="just"/>
            <a:endParaRPr lang="en-US" sz="2400" dirty="0" smtClean="0">
              <a:solidFill>
                <a:srgbClr val="002060"/>
              </a:solidFill>
            </a:endParaRPr>
          </a:p>
          <a:p>
            <a:pPr algn="just"/>
            <a:r>
              <a:rPr lang="en-US" sz="2400" dirty="0" smtClean="0">
                <a:solidFill>
                  <a:srgbClr val="002060"/>
                </a:solidFill>
              </a:rPr>
              <a:t>Free of debts and liens against the decedent.</a:t>
            </a:r>
          </a:p>
          <a:p>
            <a:pPr algn="just"/>
            <a:endParaRPr lang="en-US" sz="2400" dirty="0" smtClean="0">
              <a:solidFill>
                <a:srgbClr val="002060"/>
              </a:solidFill>
            </a:endParaRPr>
          </a:p>
          <a:p>
            <a:pPr marL="0" indent="0" algn="just">
              <a:buNone/>
            </a:pPr>
            <a:endParaRPr lang="en-US" sz="2400" dirty="0" smtClean="0">
              <a:solidFill>
                <a:srgbClr val="002060"/>
              </a:solidFill>
            </a:endParaRPr>
          </a:p>
          <a:p>
            <a:pPr marL="0" indent="0">
              <a:buNone/>
            </a:pPr>
            <a:endParaRPr lang="en-US" sz="4800" dirty="0">
              <a:solidFill>
                <a:srgbClr val="002060"/>
              </a:solidFill>
            </a:endParaRPr>
          </a:p>
        </p:txBody>
      </p:sp>
      <p:sp>
        <p:nvSpPr>
          <p:cNvPr id="3" name="Rectangle 2"/>
          <p:cNvSpPr/>
          <p:nvPr/>
        </p:nvSpPr>
        <p:spPr>
          <a:xfrm>
            <a:off x="1789325" y="677956"/>
            <a:ext cx="5234125" cy="584775"/>
          </a:xfrm>
          <a:prstGeom prst="rect">
            <a:avLst/>
          </a:prstGeom>
        </p:spPr>
        <p:txBody>
          <a:bodyPr wrap="none">
            <a:spAutoFit/>
          </a:bodyPr>
          <a:lstStyle/>
          <a:p>
            <a:r>
              <a:rPr lang="en-US" sz="3200" dirty="0" smtClean="0">
                <a:solidFill>
                  <a:srgbClr val="002060"/>
                </a:solidFill>
              </a:rPr>
              <a:t>The survivor has a title that is:</a:t>
            </a:r>
            <a:endParaRPr lang="en-US" sz="3200" dirty="0">
              <a:solidFill>
                <a:srgbClr val="002060"/>
              </a:solidFill>
            </a:endParaRPr>
          </a:p>
        </p:txBody>
      </p:sp>
    </p:spTree>
    <p:extLst>
      <p:ext uri="{BB962C8B-B14F-4D97-AF65-F5344CB8AC3E}">
        <p14:creationId xmlns:p14="http://schemas.microsoft.com/office/powerpoint/2010/main" val="2057117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marL="0" indent="0" algn="just">
              <a:buNone/>
            </a:pPr>
            <a:r>
              <a:rPr lang="en-US" sz="2400" dirty="0" smtClean="0">
                <a:solidFill>
                  <a:srgbClr val="002060"/>
                </a:solidFill>
              </a:rPr>
              <a:t>PRACTICE POINT:</a:t>
            </a:r>
          </a:p>
          <a:p>
            <a:pPr marL="0" indent="0" algn="just">
              <a:buNone/>
            </a:pPr>
            <a:endParaRPr lang="en-US" sz="2400" dirty="0" smtClean="0">
              <a:solidFill>
                <a:srgbClr val="002060"/>
              </a:solidFill>
            </a:endParaRPr>
          </a:p>
          <a:p>
            <a:pPr marL="0" indent="0" algn="just">
              <a:buNone/>
            </a:pPr>
            <a:r>
              <a:rPr lang="en-US" sz="2400" dirty="0" smtClean="0">
                <a:solidFill>
                  <a:srgbClr val="002060"/>
                </a:solidFill>
              </a:rPr>
              <a:t>CAUTION:  IF YOU TAKE A DEED OR SECURITY DEED FROM ONLY ONE OF THE TWO TENANTS IN A SURVIVORSHIP ESTATE, THEN:</a:t>
            </a:r>
          </a:p>
          <a:p>
            <a:pPr algn="just"/>
            <a:r>
              <a:rPr lang="en-US" sz="2400" dirty="0" smtClean="0">
                <a:solidFill>
                  <a:srgbClr val="002060"/>
                </a:solidFill>
              </a:rPr>
              <a:t>If the other tenant dies, the grantee has the fee simple.</a:t>
            </a:r>
          </a:p>
          <a:p>
            <a:pPr algn="just"/>
            <a:r>
              <a:rPr lang="en-US" sz="2400" dirty="0" smtClean="0">
                <a:solidFill>
                  <a:srgbClr val="002060"/>
                </a:solidFill>
              </a:rPr>
              <a:t>But, if the grantor dies, the grantee has nothing.</a:t>
            </a:r>
          </a:p>
          <a:p>
            <a:pPr marL="0" indent="0" algn="just">
              <a:buNone/>
            </a:pPr>
            <a:endParaRPr lang="en-US" sz="2400" dirty="0" smtClean="0">
              <a:solidFill>
                <a:srgbClr val="002060"/>
              </a:solidFill>
            </a:endParaRPr>
          </a:p>
          <a:p>
            <a:pPr marL="0" indent="0">
              <a:buNone/>
            </a:pPr>
            <a:endParaRPr lang="en-US" sz="4800" dirty="0">
              <a:solidFill>
                <a:srgbClr val="002060"/>
              </a:solidFill>
            </a:endParaRPr>
          </a:p>
        </p:txBody>
      </p:sp>
    </p:spTree>
    <p:extLst>
      <p:ext uri="{BB962C8B-B14F-4D97-AF65-F5344CB8AC3E}">
        <p14:creationId xmlns:p14="http://schemas.microsoft.com/office/powerpoint/2010/main" val="22377754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9325" y="1435926"/>
            <a:ext cx="9599612" cy="2634622"/>
          </a:xfrm>
        </p:spPr>
        <p:txBody>
          <a:bodyPr>
            <a:noAutofit/>
          </a:bodyPr>
          <a:lstStyle/>
          <a:p>
            <a:pPr algn="just"/>
            <a:r>
              <a:rPr lang="en-US" sz="2400" dirty="0">
                <a:solidFill>
                  <a:srgbClr val="002060"/>
                </a:solidFill>
              </a:rPr>
              <a:t>The wording that creates this is:  “ . . . </a:t>
            </a:r>
            <a:r>
              <a:rPr lang="en-US" sz="2400" dirty="0" smtClean="0">
                <a:solidFill>
                  <a:srgbClr val="002060"/>
                </a:solidFill>
              </a:rPr>
              <a:t>unto </a:t>
            </a:r>
            <a:r>
              <a:rPr lang="en-US" sz="2400" dirty="0">
                <a:solidFill>
                  <a:srgbClr val="002060"/>
                </a:solidFill>
              </a:rPr>
              <a:t>the said Grantees as tenants in common, for and during their joint lives, and upon the death of either of them, then to the survivor of them, </a:t>
            </a:r>
            <a:r>
              <a:rPr lang="en-US" sz="2400" dirty="0">
                <a:solidFill>
                  <a:srgbClr val="FF0000"/>
                </a:solidFill>
              </a:rPr>
              <a:t>in fee </a:t>
            </a:r>
            <a:r>
              <a:rPr lang="en-US" sz="2400" dirty="0" smtClean="0">
                <a:solidFill>
                  <a:srgbClr val="FF0000"/>
                </a:solidFill>
              </a:rPr>
              <a:t>simple</a:t>
            </a:r>
            <a:r>
              <a:rPr lang="en-US" sz="2400" dirty="0">
                <a:solidFill>
                  <a:srgbClr val="002060"/>
                </a:solidFill>
              </a:rPr>
              <a:t> </a:t>
            </a:r>
            <a:r>
              <a:rPr lang="en-US" sz="2400" dirty="0" smtClean="0">
                <a:solidFill>
                  <a:srgbClr val="002060"/>
                </a:solidFill>
              </a:rPr>
              <a:t>. </a:t>
            </a:r>
            <a:r>
              <a:rPr lang="en-US" sz="2400" dirty="0">
                <a:solidFill>
                  <a:srgbClr val="002060"/>
                </a:solidFill>
              </a:rPr>
              <a:t>. </a:t>
            </a:r>
            <a:r>
              <a:rPr lang="en-US" sz="2400" dirty="0" smtClean="0">
                <a:solidFill>
                  <a:srgbClr val="002060"/>
                </a:solidFill>
              </a:rPr>
              <a:t>.”</a:t>
            </a:r>
          </a:p>
          <a:p>
            <a:pPr marL="0" indent="0" algn="just">
              <a:buNone/>
            </a:pPr>
            <a:endParaRPr lang="en-US" sz="2400" dirty="0">
              <a:solidFill>
                <a:srgbClr val="002060"/>
              </a:solidFill>
            </a:endParaRPr>
          </a:p>
          <a:p>
            <a:pPr algn="just"/>
            <a:r>
              <a:rPr lang="en-US" sz="2400" dirty="0" smtClean="0">
                <a:solidFill>
                  <a:srgbClr val="002060"/>
                </a:solidFill>
              </a:rPr>
              <a:t>Each </a:t>
            </a:r>
            <a:r>
              <a:rPr lang="en-US" sz="2400" dirty="0">
                <a:solidFill>
                  <a:srgbClr val="002060"/>
                </a:solidFill>
              </a:rPr>
              <a:t>of the grantees receives a life </a:t>
            </a:r>
            <a:r>
              <a:rPr lang="en-US" sz="2400" dirty="0" smtClean="0">
                <a:solidFill>
                  <a:srgbClr val="002060"/>
                </a:solidFill>
              </a:rPr>
              <a:t>estate</a:t>
            </a:r>
            <a:r>
              <a:rPr lang="en-US" sz="2400" dirty="0">
                <a:solidFill>
                  <a:srgbClr val="002060"/>
                </a:solidFill>
              </a:rPr>
              <a:t> </a:t>
            </a:r>
            <a:r>
              <a:rPr lang="en-US" sz="2400" dirty="0" smtClean="0">
                <a:solidFill>
                  <a:srgbClr val="002060"/>
                </a:solidFill>
              </a:rPr>
              <a:t> -  and a contingent remainder.</a:t>
            </a:r>
          </a:p>
          <a:p>
            <a:pPr algn="just"/>
            <a:endParaRPr lang="en-US" sz="2400" dirty="0" smtClean="0">
              <a:solidFill>
                <a:srgbClr val="002060"/>
              </a:solidFill>
            </a:endParaRPr>
          </a:p>
          <a:p>
            <a:pPr algn="just"/>
            <a:r>
              <a:rPr lang="en-US" sz="2400" dirty="0">
                <a:solidFill>
                  <a:srgbClr val="002060"/>
                </a:solidFill>
              </a:rPr>
              <a:t>T</a:t>
            </a:r>
            <a:r>
              <a:rPr lang="en-US" sz="2400" dirty="0" smtClean="0">
                <a:solidFill>
                  <a:srgbClr val="002060"/>
                </a:solidFill>
              </a:rPr>
              <a:t>hen </a:t>
            </a:r>
            <a:r>
              <a:rPr lang="en-US" sz="2400" dirty="0">
                <a:solidFill>
                  <a:srgbClr val="002060"/>
                </a:solidFill>
              </a:rPr>
              <a:t>the wording continues to say that when one of them dies, the one that did not die, the “survivor of them,” gets the remainder interest</a:t>
            </a:r>
            <a:r>
              <a:rPr lang="en-US" sz="2400" dirty="0" smtClean="0">
                <a:solidFill>
                  <a:srgbClr val="002060"/>
                </a:solidFill>
              </a:rPr>
              <a:t>.</a:t>
            </a:r>
          </a:p>
          <a:p>
            <a:pPr marL="0" indent="0" algn="just">
              <a:buNone/>
            </a:pPr>
            <a:endParaRPr lang="en-US" sz="2400" dirty="0" smtClean="0">
              <a:solidFill>
                <a:srgbClr val="002060"/>
              </a:solidFill>
            </a:endParaRPr>
          </a:p>
          <a:p>
            <a:pPr algn="just"/>
            <a:r>
              <a:rPr lang="en-US" sz="2400" dirty="0" smtClean="0">
                <a:solidFill>
                  <a:srgbClr val="002060"/>
                </a:solidFill>
              </a:rPr>
              <a:t>When </a:t>
            </a:r>
            <a:r>
              <a:rPr lang="en-US" sz="2400" dirty="0">
                <a:solidFill>
                  <a:srgbClr val="002060"/>
                </a:solidFill>
              </a:rPr>
              <a:t>the survivor gets the remainder interest, it merges with the life estate that the survivor already has, and becomes a full fee simple.  </a:t>
            </a:r>
          </a:p>
          <a:p>
            <a:pPr marL="0" indent="0">
              <a:buNone/>
            </a:pPr>
            <a:endParaRPr lang="en-US" sz="4800" dirty="0">
              <a:solidFill>
                <a:srgbClr val="002060"/>
              </a:solidFill>
            </a:endParaRPr>
          </a:p>
        </p:txBody>
      </p:sp>
      <p:sp>
        <p:nvSpPr>
          <p:cNvPr id="3" name="Rectangle 2"/>
          <p:cNvSpPr/>
          <p:nvPr/>
        </p:nvSpPr>
        <p:spPr>
          <a:xfrm>
            <a:off x="1789325" y="677956"/>
            <a:ext cx="8903399" cy="584775"/>
          </a:xfrm>
          <a:prstGeom prst="rect">
            <a:avLst/>
          </a:prstGeom>
        </p:spPr>
        <p:txBody>
          <a:bodyPr wrap="none">
            <a:spAutoFit/>
          </a:bodyPr>
          <a:lstStyle/>
          <a:p>
            <a:r>
              <a:rPr lang="en-US" sz="3200" dirty="0">
                <a:solidFill>
                  <a:srgbClr val="002060"/>
                </a:solidFill>
              </a:rPr>
              <a:t>Joint Life Estates With </a:t>
            </a:r>
            <a:r>
              <a:rPr lang="en-US" sz="3200" dirty="0" smtClean="0">
                <a:solidFill>
                  <a:srgbClr val="002060"/>
                </a:solidFill>
              </a:rPr>
              <a:t>Cross-Contingent </a:t>
            </a:r>
            <a:r>
              <a:rPr lang="en-US" sz="3200" dirty="0">
                <a:solidFill>
                  <a:srgbClr val="002060"/>
                </a:solidFill>
              </a:rPr>
              <a:t>Remainders</a:t>
            </a:r>
          </a:p>
        </p:txBody>
      </p:sp>
    </p:spTree>
    <p:extLst>
      <p:ext uri="{BB962C8B-B14F-4D97-AF65-F5344CB8AC3E}">
        <p14:creationId xmlns:p14="http://schemas.microsoft.com/office/powerpoint/2010/main" val="3524985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269" y="948098"/>
            <a:ext cx="9393179" cy="3606418"/>
          </a:xfrm>
        </p:spPr>
        <p:txBody>
          <a:bodyPr>
            <a:noAutofit/>
          </a:bodyPr>
          <a:lstStyle/>
          <a:p>
            <a:pPr algn="ctr"/>
            <a:r>
              <a:rPr lang="en-US" sz="7200" dirty="0" smtClean="0"/>
              <a:t> </a:t>
            </a:r>
            <a:r>
              <a:rPr lang="en-US" sz="6600" dirty="0" smtClean="0">
                <a:solidFill>
                  <a:srgbClr val="002060"/>
                </a:solidFill>
                <a:latin typeface="Gloucester MT Extra Condensed" panose="02030808020601010101" pitchFamily="18" charset="0"/>
              </a:rPr>
              <a:t>If the answer is “No, there was no survivorship feature,” the next question is:  </a:t>
            </a:r>
            <a:br>
              <a:rPr lang="en-US" sz="6600" dirty="0" smtClean="0">
                <a:solidFill>
                  <a:srgbClr val="002060"/>
                </a:solidFill>
                <a:latin typeface="Gloucester MT Extra Condensed" panose="02030808020601010101" pitchFamily="18" charset="0"/>
              </a:rPr>
            </a:br>
            <a:r>
              <a:rPr lang="en-US" sz="6600" dirty="0" smtClean="0">
                <a:solidFill>
                  <a:srgbClr val="002060"/>
                </a:solidFill>
                <a:latin typeface="Gloucester MT Extra Condensed" panose="02030808020601010101" pitchFamily="18" charset="0"/>
              </a:rPr>
              <a:t>Has anyone filed </a:t>
            </a:r>
            <a:br>
              <a:rPr lang="en-US" sz="6600" dirty="0" smtClean="0">
                <a:solidFill>
                  <a:srgbClr val="002060"/>
                </a:solidFill>
                <a:latin typeface="Gloucester MT Extra Condensed" panose="02030808020601010101" pitchFamily="18" charset="0"/>
              </a:rPr>
            </a:br>
            <a:r>
              <a:rPr lang="en-US" sz="6600" dirty="0" smtClean="0">
                <a:solidFill>
                  <a:srgbClr val="002060"/>
                </a:solidFill>
                <a:latin typeface="Gloucester MT Extra Condensed" panose="02030808020601010101" pitchFamily="18" charset="0"/>
              </a:rPr>
              <a:t>any proceedings in the probate court?</a:t>
            </a:r>
            <a:endParaRPr lang="en-US" sz="6600" dirty="0">
              <a:solidFill>
                <a:srgbClr val="002060"/>
              </a:solidFill>
              <a:latin typeface="Gloucester MT Extra Condensed" panose="02030808020601010101"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342880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638" y="512462"/>
            <a:ext cx="8911687" cy="1280890"/>
          </a:xfrm>
        </p:spPr>
        <p:txBody>
          <a:bodyPr>
            <a:normAutofit fontScale="90000"/>
          </a:bodyPr>
          <a:lstStyle/>
          <a:p>
            <a:r>
              <a:rPr lang="en-US" sz="4800" b="1" dirty="0" smtClean="0">
                <a:solidFill>
                  <a:srgbClr val="002060"/>
                </a:solidFill>
                <a:latin typeface="+mn-lt"/>
              </a:rPr>
              <a:t>Proceedings that may be filed in the Probate Court:</a:t>
            </a:r>
            <a:r>
              <a:rPr lang="en-US" dirty="0" smtClean="0">
                <a:solidFill>
                  <a:srgbClr val="002060"/>
                </a:solidFill>
                <a:latin typeface="+mn-lt"/>
              </a:rPr>
              <a:t>		</a:t>
            </a:r>
            <a:endParaRPr lang="en-US" dirty="0">
              <a:solidFill>
                <a:srgbClr val="002060"/>
              </a:solidFill>
              <a:latin typeface="+mn-lt"/>
            </a:endParaRPr>
          </a:p>
        </p:txBody>
      </p:sp>
      <p:sp>
        <p:nvSpPr>
          <p:cNvPr id="3" name="Content Placeholder 2"/>
          <p:cNvSpPr>
            <a:spLocks noGrp="1"/>
          </p:cNvSpPr>
          <p:nvPr>
            <p:ph idx="1"/>
          </p:nvPr>
        </p:nvSpPr>
        <p:spPr>
          <a:xfrm>
            <a:off x="2592925" y="2635623"/>
            <a:ext cx="8915400" cy="3777622"/>
          </a:xfrm>
        </p:spPr>
        <p:txBody>
          <a:bodyPr>
            <a:normAutofit/>
          </a:bodyPr>
          <a:lstStyle/>
          <a:p>
            <a:r>
              <a:rPr lang="en-US" sz="4400" dirty="0" smtClean="0">
                <a:solidFill>
                  <a:srgbClr val="002060"/>
                </a:solidFill>
              </a:rPr>
              <a:t>Petition </a:t>
            </a:r>
            <a:r>
              <a:rPr lang="en-US" sz="4400" dirty="0">
                <a:solidFill>
                  <a:srgbClr val="002060"/>
                </a:solidFill>
              </a:rPr>
              <a:t>for Order that No Administration Is </a:t>
            </a:r>
            <a:r>
              <a:rPr lang="en-US" sz="4400" dirty="0" smtClean="0">
                <a:solidFill>
                  <a:srgbClr val="002060"/>
                </a:solidFill>
              </a:rPr>
              <a:t>Necessary</a:t>
            </a:r>
          </a:p>
          <a:p>
            <a:pPr marL="0" indent="0">
              <a:buNone/>
            </a:pPr>
            <a:endParaRPr lang="en-US" sz="4400" dirty="0">
              <a:solidFill>
                <a:srgbClr val="002060"/>
              </a:solidFill>
            </a:endParaRPr>
          </a:p>
          <a:p>
            <a:r>
              <a:rPr lang="en-US" sz="4400" dirty="0">
                <a:solidFill>
                  <a:srgbClr val="002060"/>
                </a:solidFill>
              </a:rPr>
              <a:t>Petition for Year’s Support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pic>
        <p:nvPicPr>
          <p:cNvPr id="5" name="Picture 4"/>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4896157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143" y="1152907"/>
            <a:ext cx="9424335" cy="5573892"/>
          </a:xfrm>
        </p:spPr>
        <p:txBody>
          <a:bodyPr>
            <a:normAutofit/>
          </a:bodyPr>
          <a:lstStyle/>
          <a:p>
            <a:pPr marL="0" indent="0" algn="just">
              <a:buNone/>
            </a:pPr>
            <a:r>
              <a:rPr lang="en-US" sz="7200" dirty="0" smtClean="0">
                <a:solidFill>
                  <a:srgbClr val="002060"/>
                </a:solidFill>
                <a:latin typeface="Narkisim" panose="020E0502050101010101" pitchFamily="34" charset="-79"/>
                <a:cs typeface="Narkisim" panose="020E0502050101010101" pitchFamily="34" charset="-79"/>
              </a:rPr>
              <a:t>If nothing has been filed in the probate court, advise the parties that they will have to do so.</a:t>
            </a:r>
            <a:endParaRPr lang="en-US" sz="7200" dirty="0">
              <a:solidFill>
                <a:srgbClr val="002060"/>
              </a:solidFill>
              <a:latin typeface="Narkisim" panose="020E0502050101010101" pitchFamily="34" charset="-79"/>
              <a:cs typeface="Narkisim" panose="020E0502050101010101" pitchFamily="34" charset="-79"/>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pic>
        <p:nvPicPr>
          <p:cNvPr id="5" name="Picture 4"/>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6891687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Title 1"/>
          <p:cNvSpPr txBox="1">
            <a:spLocks/>
          </p:cNvSpPr>
          <p:nvPr/>
        </p:nvSpPr>
        <p:spPr>
          <a:xfrm>
            <a:off x="2013363" y="1330036"/>
            <a:ext cx="10178637" cy="4842229"/>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7200" dirty="0" smtClean="0">
                <a:solidFill>
                  <a:srgbClr val="FF0000"/>
                </a:solidFill>
                <a:latin typeface="Marigold" panose="03020702040402020504" pitchFamily="66" charset="0"/>
              </a:rPr>
              <a:t>BUT-</a:t>
            </a:r>
          </a:p>
          <a:p>
            <a:pPr algn="ctr"/>
            <a:r>
              <a:rPr lang="en-US" sz="7200" dirty="0" smtClean="0">
                <a:solidFill>
                  <a:srgbClr val="FF0000"/>
                </a:solidFill>
                <a:latin typeface="Marigold" panose="03020702040402020504" pitchFamily="66" charset="0"/>
              </a:rPr>
              <a:t>CAN’T WE JUST DO </a:t>
            </a:r>
          </a:p>
          <a:p>
            <a:pPr algn="ctr"/>
            <a:r>
              <a:rPr lang="en-US" sz="7200" dirty="0" smtClean="0">
                <a:solidFill>
                  <a:srgbClr val="FF0000"/>
                </a:solidFill>
                <a:latin typeface="Marigold" panose="03020702040402020504" pitchFamily="66" charset="0"/>
              </a:rPr>
              <a:t>AFFIDAVITS OF DESCENT </a:t>
            </a:r>
          </a:p>
          <a:p>
            <a:pPr algn="ctr"/>
            <a:r>
              <a:rPr lang="en-US" sz="7200" dirty="0" smtClean="0">
                <a:solidFill>
                  <a:srgbClr val="FF0000"/>
                </a:solidFill>
                <a:latin typeface="Marigold" panose="03020702040402020504" pitchFamily="66" charset="0"/>
              </a:rPr>
              <a:t>AND SKIP FILING </a:t>
            </a:r>
          </a:p>
          <a:p>
            <a:pPr algn="ctr"/>
            <a:r>
              <a:rPr lang="en-US" sz="7200" dirty="0" smtClean="0">
                <a:solidFill>
                  <a:srgbClr val="FF0000"/>
                </a:solidFill>
                <a:latin typeface="Marigold" panose="03020702040402020504" pitchFamily="66" charset="0"/>
              </a:rPr>
              <a:t>IN THE PROBATE COURT? </a:t>
            </a:r>
            <a:endParaRPr lang="en-US" sz="7200" dirty="0">
              <a:solidFill>
                <a:srgbClr val="FF0000"/>
              </a:solidFill>
              <a:latin typeface="Marigold" panose="03020702040402020504" pitchFamily="66" charset="0"/>
            </a:endParaRPr>
          </a:p>
        </p:txBody>
      </p:sp>
    </p:spTree>
    <p:extLst>
      <p:ext uri="{BB962C8B-B14F-4D97-AF65-F5344CB8AC3E}">
        <p14:creationId xmlns:p14="http://schemas.microsoft.com/office/powerpoint/2010/main" val="4257500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695" y="411604"/>
            <a:ext cx="10187341" cy="3606418"/>
          </a:xfrm>
        </p:spPr>
        <p:txBody>
          <a:bodyPr>
            <a:noAutofit/>
          </a:bodyPr>
          <a:lstStyle/>
          <a:p>
            <a:pPr algn="ctr"/>
            <a:r>
              <a:rPr lang="en-US" sz="6600" dirty="0" smtClean="0">
                <a:solidFill>
                  <a:schemeClr val="accent3">
                    <a:lumMod val="75000"/>
                  </a:schemeClr>
                </a:solidFill>
                <a:latin typeface="GungsuhChe" panose="02030609000101010101" pitchFamily="49" charset="-127"/>
                <a:ea typeface="GungsuhChe" panose="02030609000101010101" pitchFamily="49" charset="-127"/>
              </a:rPr>
              <a:t>IF THE DECEDENT HAS </a:t>
            </a:r>
            <a:br>
              <a:rPr lang="en-US" sz="6600" dirty="0" smtClean="0">
                <a:solidFill>
                  <a:schemeClr val="accent3">
                    <a:lumMod val="75000"/>
                  </a:schemeClr>
                </a:solidFill>
                <a:latin typeface="GungsuhChe" panose="02030609000101010101" pitchFamily="49" charset="-127"/>
                <a:ea typeface="GungsuhChe" panose="02030609000101010101" pitchFamily="49" charset="-127"/>
              </a:rPr>
            </a:br>
            <a:r>
              <a:rPr lang="en-US" sz="6600" dirty="0" smtClean="0">
                <a:solidFill>
                  <a:schemeClr val="accent3">
                    <a:lumMod val="75000"/>
                  </a:schemeClr>
                </a:solidFill>
                <a:latin typeface="GungsuhChe" panose="02030609000101010101" pitchFamily="49" charset="-127"/>
                <a:ea typeface="GungsuhChe" panose="02030609000101010101" pitchFamily="49" charset="-127"/>
              </a:rPr>
              <a:t>NOT BEEN DEAD FOR </a:t>
            </a:r>
            <a:br>
              <a:rPr lang="en-US" sz="6600" dirty="0" smtClean="0">
                <a:solidFill>
                  <a:schemeClr val="accent3">
                    <a:lumMod val="75000"/>
                  </a:schemeClr>
                </a:solidFill>
                <a:latin typeface="GungsuhChe" panose="02030609000101010101" pitchFamily="49" charset="-127"/>
                <a:ea typeface="GungsuhChe" panose="02030609000101010101" pitchFamily="49" charset="-127"/>
              </a:rPr>
            </a:br>
            <a:r>
              <a:rPr lang="en-US" sz="6600" dirty="0" smtClean="0">
                <a:solidFill>
                  <a:schemeClr val="accent3">
                    <a:lumMod val="75000"/>
                  </a:schemeClr>
                </a:solidFill>
                <a:latin typeface="GungsuhChe" panose="02030609000101010101" pitchFamily="49" charset="-127"/>
                <a:ea typeface="GungsuhChe" panose="02030609000101010101" pitchFamily="49" charset="-127"/>
              </a:rPr>
              <a:t>A </a:t>
            </a:r>
            <a:r>
              <a:rPr lang="en-US" sz="6600" dirty="0" smtClean="0">
                <a:solidFill>
                  <a:srgbClr val="FFC000"/>
                </a:solidFill>
                <a:latin typeface="GungsuhChe" panose="02030609000101010101" pitchFamily="49" charset="-127"/>
                <a:ea typeface="GungsuhChe" panose="02030609000101010101" pitchFamily="49" charset="-127"/>
              </a:rPr>
              <a:t>LONG</a:t>
            </a:r>
            <a:r>
              <a:rPr lang="en-US" sz="6600" dirty="0" smtClean="0">
                <a:solidFill>
                  <a:schemeClr val="accent3">
                    <a:lumMod val="75000"/>
                  </a:schemeClr>
                </a:solidFill>
                <a:latin typeface="GungsuhChe" panose="02030609000101010101" pitchFamily="49" charset="-127"/>
                <a:ea typeface="GungsuhChe" panose="02030609000101010101" pitchFamily="49" charset="-127"/>
              </a:rPr>
              <a:t> TIME,  </a:t>
            </a:r>
            <a:br>
              <a:rPr lang="en-US" sz="6600" dirty="0" smtClean="0">
                <a:solidFill>
                  <a:schemeClr val="accent3">
                    <a:lumMod val="75000"/>
                  </a:schemeClr>
                </a:solidFill>
                <a:latin typeface="GungsuhChe" panose="02030609000101010101" pitchFamily="49" charset="-127"/>
                <a:ea typeface="GungsuhChe" panose="02030609000101010101" pitchFamily="49" charset="-127"/>
              </a:rPr>
            </a:br>
            <a:r>
              <a:rPr lang="en-US" sz="6600" dirty="0" smtClean="0">
                <a:solidFill>
                  <a:schemeClr val="accent3">
                    <a:lumMod val="75000"/>
                  </a:schemeClr>
                </a:solidFill>
                <a:latin typeface="GungsuhChe" panose="02030609000101010101" pitchFamily="49" charset="-127"/>
                <a:ea typeface="GungsuhChe" panose="02030609000101010101" pitchFamily="49" charset="-127"/>
              </a:rPr>
              <a:t>UNFORTUNATELY, </a:t>
            </a:r>
            <a:br>
              <a:rPr lang="en-US" sz="6600" dirty="0" smtClean="0">
                <a:solidFill>
                  <a:schemeClr val="accent3">
                    <a:lumMod val="75000"/>
                  </a:schemeClr>
                </a:solidFill>
                <a:latin typeface="GungsuhChe" panose="02030609000101010101" pitchFamily="49" charset="-127"/>
                <a:ea typeface="GungsuhChe" panose="02030609000101010101" pitchFamily="49" charset="-127"/>
              </a:rPr>
            </a:br>
            <a:r>
              <a:rPr lang="en-US" sz="6600" dirty="0" smtClean="0">
                <a:solidFill>
                  <a:schemeClr val="accent3">
                    <a:lumMod val="75000"/>
                  </a:schemeClr>
                </a:solidFill>
                <a:latin typeface="GungsuhChe" panose="02030609000101010101" pitchFamily="49" charset="-127"/>
                <a:ea typeface="GungsuhChe" panose="02030609000101010101" pitchFamily="49" charset="-127"/>
              </a:rPr>
              <a:t>WE CANNOT SKIP </a:t>
            </a:r>
            <a:r>
              <a:rPr lang="en-US" sz="6600" dirty="0">
                <a:solidFill>
                  <a:schemeClr val="accent3">
                    <a:lumMod val="75000"/>
                  </a:schemeClr>
                </a:solidFill>
                <a:latin typeface="GungsuhChe" panose="02030609000101010101" pitchFamily="49" charset="-127"/>
                <a:ea typeface="GungsuhChe" panose="02030609000101010101" pitchFamily="49" charset="-127"/>
              </a:rPr>
              <a:t>F</a:t>
            </a:r>
            <a:r>
              <a:rPr lang="en-US" sz="6600" dirty="0" smtClean="0">
                <a:solidFill>
                  <a:schemeClr val="accent3">
                    <a:lumMod val="75000"/>
                  </a:schemeClr>
                </a:solidFill>
                <a:latin typeface="GungsuhChe" panose="02030609000101010101" pitchFamily="49" charset="-127"/>
                <a:ea typeface="GungsuhChe" panose="02030609000101010101" pitchFamily="49" charset="-127"/>
              </a:rPr>
              <a:t>ILING </a:t>
            </a:r>
            <a:br>
              <a:rPr lang="en-US" sz="6600" dirty="0" smtClean="0">
                <a:solidFill>
                  <a:schemeClr val="accent3">
                    <a:lumMod val="75000"/>
                  </a:schemeClr>
                </a:solidFill>
                <a:latin typeface="GungsuhChe" panose="02030609000101010101" pitchFamily="49" charset="-127"/>
                <a:ea typeface="GungsuhChe" panose="02030609000101010101" pitchFamily="49" charset="-127"/>
              </a:rPr>
            </a:br>
            <a:r>
              <a:rPr lang="en-US" sz="6600" dirty="0" smtClean="0">
                <a:solidFill>
                  <a:schemeClr val="accent3">
                    <a:lumMod val="75000"/>
                  </a:schemeClr>
                </a:solidFill>
                <a:latin typeface="GungsuhChe" panose="02030609000101010101" pitchFamily="49" charset="-127"/>
                <a:ea typeface="GungsuhChe" panose="02030609000101010101" pitchFamily="49" charset="-127"/>
              </a:rPr>
              <a:t>IN THE PROBATE COURT.</a:t>
            </a:r>
            <a:r>
              <a:rPr lang="en-US" sz="6600" dirty="0" smtClean="0">
                <a:solidFill>
                  <a:schemeClr val="accent5">
                    <a:lumMod val="75000"/>
                  </a:schemeClr>
                </a:solidFill>
                <a:latin typeface="GungsuhChe" panose="02030609000101010101" pitchFamily="49" charset="-127"/>
                <a:ea typeface="GungsuhChe" panose="02030609000101010101" pitchFamily="49" charset="-127"/>
              </a:rPr>
              <a:t/>
            </a:r>
            <a:br>
              <a:rPr lang="en-US" sz="6600" dirty="0" smtClean="0">
                <a:solidFill>
                  <a:schemeClr val="accent5">
                    <a:lumMod val="75000"/>
                  </a:schemeClr>
                </a:solidFill>
                <a:latin typeface="GungsuhChe" panose="02030609000101010101" pitchFamily="49" charset="-127"/>
                <a:ea typeface="GungsuhChe" panose="02030609000101010101" pitchFamily="49" charset="-127"/>
              </a:rPr>
            </a:br>
            <a:r>
              <a:rPr lang="en-US" sz="6600" dirty="0" smtClean="0">
                <a:solidFill>
                  <a:srgbClr val="002060"/>
                </a:solidFill>
                <a:latin typeface="Footlight MT Light" panose="0204060206030A020304" pitchFamily="18" charset="0"/>
              </a:rPr>
              <a:t/>
            </a:r>
            <a:br>
              <a:rPr lang="en-US" sz="6600" dirty="0" smtClean="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844457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97905" y="336103"/>
            <a:ext cx="9066726" cy="2634622"/>
          </a:xfrm>
        </p:spPr>
        <p:txBody>
          <a:bodyPr>
            <a:noAutofit/>
          </a:bodyPr>
          <a:lstStyle/>
          <a:p>
            <a:pPr marL="0" indent="0" algn="ctr">
              <a:buNone/>
            </a:pPr>
            <a:r>
              <a:rPr lang="en-US" sz="6200" dirty="0" smtClean="0">
                <a:solidFill>
                  <a:srgbClr val="002060"/>
                </a:solidFill>
                <a:latin typeface="Modern No. 20"/>
                <a:ea typeface="+mj-ea"/>
                <a:cs typeface="+mj-cs"/>
              </a:rPr>
              <a:t>FIRST - Because, heirs take title subject to the claims against the estate.</a:t>
            </a:r>
          </a:p>
          <a:p>
            <a:pPr marL="0" indent="0" algn="ctr">
              <a:buNone/>
            </a:pPr>
            <a:r>
              <a:rPr lang="en-US" sz="6200" dirty="0" smtClean="0">
                <a:solidFill>
                  <a:srgbClr val="002060"/>
                </a:solidFill>
                <a:latin typeface="Modern No. 20"/>
                <a:ea typeface="+mj-ea"/>
                <a:cs typeface="+mj-cs"/>
              </a:rPr>
              <a:t>If there has been no probate court proceeding to resolve claims against the estate</a:t>
            </a:r>
            <a:endParaRPr lang="en-US" sz="6200" dirty="0">
              <a:solidFill>
                <a:srgbClr val="002060"/>
              </a:solidFill>
            </a:endParaRPr>
          </a:p>
        </p:txBody>
      </p:sp>
    </p:spTree>
    <p:extLst>
      <p:ext uri="{BB962C8B-B14F-4D97-AF65-F5344CB8AC3E}">
        <p14:creationId xmlns:p14="http://schemas.microsoft.com/office/powerpoint/2010/main" val="25552593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75575" y="365037"/>
            <a:ext cx="9066726" cy="2634622"/>
          </a:xfrm>
        </p:spPr>
        <p:txBody>
          <a:bodyPr>
            <a:noAutofit/>
          </a:bodyPr>
          <a:lstStyle/>
          <a:p>
            <a:pPr marL="0" indent="0" algn="ctr">
              <a:buNone/>
            </a:pPr>
            <a:r>
              <a:rPr lang="en-US" sz="6200" dirty="0" smtClean="0">
                <a:ln>
                  <a:solidFill>
                    <a:srgbClr val="FF0000"/>
                  </a:solidFill>
                </a:ln>
                <a:solidFill>
                  <a:srgbClr val="FFC000"/>
                </a:solidFill>
                <a:latin typeface="Modern No. 20"/>
                <a:ea typeface="+mj-ea"/>
                <a:cs typeface="+mj-cs"/>
              </a:rPr>
              <a:t>A purchaser from the heirs cannot obtain from the heirs any better title than the heirs have, or in other words, a title subject to the claims against the estate.</a:t>
            </a:r>
          </a:p>
        </p:txBody>
      </p:sp>
    </p:spTree>
    <p:extLst>
      <p:ext uri="{BB962C8B-B14F-4D97-AF65-F5344CB8AC3E}">
        <p14:creationId xmlns:p14="http://schemas.microsoft.com/office/powerpoint/2010/main" val="1176484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219" y="2375282"/>
            <a:ext cx="9393179" cy="3606418"/>
          </a:xfrm>
        </p:spPr>
        <p:txBody>
          <a:bodyPr>
            <a:noAutofit/>
          </a:bodyPr>
          <a:lstStyle/>
          <a:p>
            <a:pPr algn="ctr"/>
            <a:r>
              <a:rPr lang="en-US" sz="7200" dirty="0" smtClean="0">
                <a:solidFill>
                  <a:srgbClr val="002060"/>
                </a:solidFill>
                <a:latin typeface="Poor Richard" panose="02080502050505020702" pitchFamily="18" charset="0"/>
              </a:rPr>
              <a:t>Of course, the Seller is not really a dead person.</a:t>
            </a:r>
            <a:br>
              <a:rPr lang="en-US" sz="7200" dirty="0" smtClean="0">
                <a:solidFill>
                  <a:srgbClr val="002060"/>
                </a:solidFill>
                <a:latin typeface="Poor Richard" panose="02080502050505020702" pitchFamily="18" charset="0"/>
              </a:rPr>
            </a:br>
            <a:r>
              <a:rPr lang="en-US" sz="7200" dirty="0" smtClean="0">
                <a:solidFill>
                  <a:srgbClr val="002060"/>
                </a:solidFill>
                <a:latin typeface="Poor Richard" panose="02080502050505020702" pitchFamily="18" charset="0"/>
              </a:rPr>
              <a:t/>
            </a:r>
            <a:br>
              <a:rPr lang="en-US" sz="7200" dirty="0" smtClean="0">
                <a:solidFill>
                  <a:srgbClr val="002060"/>
                </a:solidFill>
                <a:latin typeface="Poor Richard" panose="02080502050505020702" pitchFamily="18" charset="0"/>
              </a:rPr>
            </a:br>
            <a:endParaRPr lang="en-US" sz="7200" dirty="0">
              <a:solidFill>
                <a:srgbClr val="002060"/>
              </a:solidFill>
              <a:latin typeface="Poor Richard" panose="02080502050505020702"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2496517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839572" y="1894447"/>
            <a:ext cx="9066726" cy="2634622"/>
          </a:xfrm>
        </p:spPr>
        <p:txBody>
          <a:bodyPr>
            <a:noAutofit/>
          </a:bodyPr>
          <a:lstStyle/>
          <a:p>
            <a:pPr marL="0" indent="0" algn="ctr">
              <a:buNone/>
            </a:pPr>
            <a:r>
              <a:rPr lang="en-US" sz="6200" dirty="0" smtClean="0">
                <a:solidFill>
                  <a:srgbClr val="002060"/>
                </a:solidFill>
                <a:latin typeface="Modern No. 20"/>
                <a:ea typeface="+mj-ea"/>
                <a:cs typeface="+mj-cs"/>
              </a:rPr>
              <a:t>ALSO</a:t>
            </a:r>
          </a:p>
          <a:p>
            <a:pPr marL="0" indent="0" algn="ctr">
              <a:buNone/>
            </a:pPr>
            <a:r>
              <a:rPr lang="en-US" sz="6200" dirty="0" smtClean="0">
                <a:solidFill>
                  <a:srgbClr val="002060"/>
                </a:solidFill>
                <a:latin typeface="Modern No. 20"/>
                <a:ea typeface="+mj-ea"/>
                <a:cs typeface="+mj-cs"/>
              </a:rPr>
              <a:t>Because</a:t>
            </a:r>
            <a:r>
              <a:rPr lang="en-US" sz="6200" dirty="0">
                <a:solidFill>
                  <a:srgbClr val="002060"/>
                </a:solidFill>
                <a:latin typeface="Modern No. 20"/>
                <a:ea typeface="+mj-ea"/>
                <a:cs typeface="+mj-cs"/>
              </a:rPr>
              <a:t>, under </a:t>
            </a:r>
            <a:endParaRPr lang="en-US" sz="6200" dirty="0" smtClean="0">
              <a:solidFill>
                <a:srgbClr val="002060"/>
              </a:solidFill>
              <a:latin typeface="Modern No. 20"/>
              <a:ea typeface="+mj-ea"/>
              <a:cs typeface="+mj-cs"/>
            </a:endParaRPr>
          </a:p>
          <a:p>
            <a:pPr marL="0" indent="0" algn="ctr">
              <a:buNone/>
            </a:pPr>
            <a:r>
              <a:rPr lang="en-US" sz="6200" dirty="0" smtClean="0">
                <a:solidFill>
                  <a:srgbClr val="002060"/>
                </a:solidFill>
                <a:latin typeface="Modern No. 20"/>
                <a:ea typeface="+mj-ea"/>
                <a:cs typeface="+mj-cs"/>
              </a:rPr>
              <a:t>O.C.G.A</a:t>
            </a:r>
            <a:r>
              <a:rPr lang="en-US" sz="6200" dirty="0">
                <a:solidFill>
                  <a:srgbClr val="002060"/>
                </a:solidFill>
                <a:latin typeface="Modern No. 20"/>
                <a:ea typeface="+mj-ea"/>
                <a:cs typeface="+mj-cs"/>
              </a:rPr>
              <a:t>. </a:t>
            </a:r>
            <a:r>
              <a:rPr lang="en-US" sz="6200" dirty="0" smtClean="0">
                <a:solidFill>
                  <a:srgbClr val="002060"/>
                </a:solidFill>
                <a:latin typeface="Modern No. 20"/>
                <a:ea typeface="+mj-ea"/>
                <a:cs typeface="+mj-cs"/>
              </a:rPr>
              <a:t>§ </a:t>
            </a:r>
            <a:r>
              <a:rPr lang="en-US" sz="6200" dirty="0">
                <a:solidFill>
                  <a:srgbClr val="002060"/>
                </a:solidFill>
                <a:latin typeface="Modern No. 20"/>
                <a:ea typeface="+mj-ea"/>
                <a:cs typeface="+mj-cs"/>
              </a:rPr>
              <a:t>53-5-4:</a:t>
            </a:r>
            <a:endParaRPr lang="en-US" sz="6200" dirty="0">
              <a:solidFill>
                <a:srgbClr val="002060"/>
              </a:solidFill>
            </a:endParaRPr>
          </a:p>
        </p:txBody>
      </p:sp>
    </p:spTree>
    <p:extLst>
      <p:ext uri="{BB962C8B-B14F-4D97-AF65-F5344CB8AC3E}">
        <p14:creationId xmlns:p14="http://schemas.microsoft.com/office/powerpoint/2010/main" val="24493041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
        <p:nvSpPr>
          <p:cNvPr id="7" name="Content Placeholder 6"/>
          <p:cNvSpPr>
            <a:spLocks noGrp="1"/>
          </p:cNvSpPr>
          <p:nvPr>
            <p:ph idx="1"/>
          </p:nvPr>
        </p:nvSpPr>
        <p:spPr>
          <a:xfrm>
            <a:off x="1742871" y="1737172"/>
            <a:ext cx="9736428" cy="5441076"/>
          </a:xfrm>
        </p:spPr>
        <p:txBody>
          <a:bodyPr>
            <a:normAutofit/>
          </a:bodyPr>
          <a:lstStyle/>
          <a:p>
            <a:pPr marL="0" indent="0" algn="ctr">
              <a:buNone/>
            </a:pPr>
            <a:r>
              <a:rPr lang="en-US" sz="3600" dirty="0" smtClean="0">
                <a:solidFill>
                  <a:srgbClr val="FF0000"/>
                </a:solidFill>
              </a:rPr>
              <a:t>An </a:t>
            </a:r>
            <a:r>
              <a:rPr lang="en-US" sz="3600" dirty="0">
                <a:solidFill>
                  <a:srgbClr val="FF0000"/>
                </a:solidFill>
              </a:rPr>
              <a:t>executor acting under</a:t>
            </a:r>
            <a:r>
              <a:rPr lang="en-US" sz="3600" dirty="0">
                <a:solidFill>
                  <a:srgbClr val="002060"/>
                </a:solidFill>
              </a:rPr>
              <a:t> </a:t>
            </a:r>
            <a:endParaRPr lang="en-US" sz="3600" dirty="0" smtClean="0">
              <a:solidFill>
                <a:srgbClr val="002060"/>
              </a:solidFill>
            </a:endParaRPr>
          </a:p>
          <a:p>
            <a:pPr marL="0" indent="0" algn="ctr">
              <a:buNone/>
            </a:pPr>
            <a:r>
              <a:rPr lang="en-US" sz="3600" dirty="0" smtClean="0">
                <a:solidFill>
                  <a:srgbClr val="002060"/>
                </a:solidFill>
              </a:rPr>
              <a:t>or </a:t>
            </a:r>
            <a:r>
              <a:rPr lang="en-US" sz="3600" dirty="0">
                <a:solidFill>
                  <a:srgbClr val="002060"/>
                </a:solidFill>
              </a:rPr>
              <a:t>any person claiming under </a:t>
            </a:r>
            <a:endParaRPr lang="en-US" sz="3600" dirty="0" smtClean="0">
              <a:solidFill>
                <a:srgbClr val="002060"/>
              </a:solidFill>
            </a:endParaRPr>
          </a:p>
          <a:p>
            <a:pPr marL="0" indent="0" algn="ctr">
              <a:buNone/>
            </a:pPr>
            <a:r>
              <a:rPr lang="en-US" sz="3600" dirty="0" smtClean="0">
                <a:solidFill>
                  <a:srgbClr val="002060"/>
                </a:solidFill>
              </a:rPr>
              <a:t>a </a:t>
            </a:r>
            <a:r>
              <a:rPr lang="en-US" sz="3600" dirty="0">
                <a:solidFill>
                  <a:srgbClr val="002060"/>
                </a:solidFill>
              </a:rPr>
              <a:t>will offered for probate within the period described in </a:t>
            </a:r>
            <a:r>
              <a:rPr lang="en-US" sz="3600" dirty="0" smtClean="0">
                <a:solidFill>
                  <a:srgbClr val="002060"/>
                </a:solidFill>
              </a:rPr>
              <a:t>Code Section </a:t>
            </a:r>
            <a:r>
              <a:rPr lang="en-US" sz="3600" dirty="0">
                <a:solidFill>
                  <a:srgbClr val="002060"/>
                </a:solidFill>
              </a:rPr>
              <a:t>53-5-3 </a:t>
            </a:r>
            <a:endParaRPr lang="en-US" sz="3600" dirty="0" smtClean="0">
              <a:solidFill>
                <a:srgbClr val="002060"/>
              </a:solidFill>
            </a:endParaRPr>
          </a:p>
          <a:p>
            <a:pPr marL="0" indent="0" algn="ctr">
              <a:buNone/>
            </a:pPr>
            <a:r>
              <a:rPr lang="en-US" sz="3600" dirty="0" smtClean="0">
                <a:solidFill>
                  <a:srgbClr val="002060"/>
                </a:solidFill>
              </a:rPr>
              <a:t>shall </a:t>
            </a:r>
            <a:r>
              <a:rPr lang="en-US" sz="3600" dirty="0">
                <a:solidFill>
                  <a:srgbClr val="002060"/>
                </a:solidFill>
              </a:rPr>
              <a:t>be permitted to recover </a:t>
            </a:r>
            <a:endParaRPr lang="en-US" sz="3600" dirty="0" smtClean="0">
              <a:solidFill>
                <a:srgbClr val="002060"/>
              </a:solidFill>
            </a:endParaRPr>
          </a:p>
          <a:p>
            <a:pPr marL="0" indent="0" algn="ctr">
              <a:buNone/>
            </a:pPr>
            <a:r>
              <a:rPr lang="en-US" sz="3600" dirty="0" smtClean="0">
                <a:solidFill>
                  <a:srgbClr val="002060"/>
                </a:solidFill>
              </a:rPr>
              <a:t>from </a:t>
            </a:r>
            <a:r>
              <a:rPr lang="en-US" sz="3600" dirty="0">
                <a:solidFill>
                  <a:srgbClr val="002060"/>
                </a:solidFill>
              </a:rPr>
              <a:t>a bona fide purchaser for value</a:t>
            </a:r>
            <a:r>
              <a:rPr lang="en-US" sz="3600" dirty="0" smtClean="0">
                <a:solidFill>
                  <a:srgbClr val="002060"/>
                </a:solidFill>
              </a:rPr>
              <a:t>:</a:t>
            </a:r>
            <a:endParaRPr lang="en-US" sz="3600" dirty="0">
              <a:solidFill>
                <a:srgbClr val="002060"/>
              </a:solidFill>
            </a:endParaRPr>
          </a:p>
        </p:txBody>
      </p:sp>
      <p:sp>
        <p:nvSpPr>
          <p:cNvPr id="8" name="Title 1"/>
          <p:cNvSpPr txBox="1">
            <a:spLocks/>
          </p:cNvSpPr>
          <p:nvPr/>
        </p:nvSpPr>
        <p:spPr>
          <a:xfrm>
            <a:off x="1742871" y="558978"/>
            <a:ext cx="9393179" cy="169701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dirty="0" smtClean="0">
                <a:solidFill>
                  <a:srgbClr val="002060"/>
                </a:solidFill>
              </a:rPr>
              <a:t>PER O.C.G.A. § 53-5-4. </a:t>
            </a:r>
            <a:br>
              <a:rPr lang="en-US" sz="4800" dirty="0" smtClean="0">
                <a:solidFill>
                  <a:srgbClr val="002060"/>
                </a:solidFill>
              </a:rPr>
            </a:br>
            <a:endParaRPr lang="en-US" sz="4800" dirty="0">
              <a:solidFill>
                <a:srgbClr val="00206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039933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
        <p:nvSpPr>
          <p:cNvPr id="7" name="Content Placeholder 6"/>
          <p:cNvSpPr>
            <a:spLocks noGrp="1"/>
          </p:cNvSpPr>
          <p:nvPr>
            <p:ph idx="1"/>
          </p:nvPr>
        </p:nvSpPr>
        <p:spPr>
          <a:xfrm>
            <a:off x="1742871" y="1737172"/>
            <a:ext cx="9736428" cy="5441076"/>
          </a:xfrm>
        </p:spPr>
        <p:txBody>
          <a:bodyPr>
            <a:normAutofit/>
          </a:bodyPr>
          <a:lstStyle/>
          <a:p>
            <a:pPr marL="0" indent="0" algn="ctr">
              <a:buNone/>
            </a:pPr>
            <a:r>
              <a:rPr lang="en-US" sz="3600" dirty="0" smtClean="0">
                <a:solidFill>
                  <a:srgbClr val="002060"/>
                </a:solidFill>
              </a:rPr>
              <a:t>An </a:t>
            </a:r>
            <a:r>
              <a:rPr lang="en-US" sz="3600" dirty="0">
                <a:solidFill>
                  <a:srgbClr val="002060"/>
                </a:solidFill>
              </a:rPr>
              <a:t>executor acting under </a:t>
            </a:r>
            <a:endParaRPr lang="en-US" sz="3600" dirty="0" smtClean="0">
              <a:solidFill>
                <a:srgbClr val="002060"/>
              </a:solidFill>
            </a:endParaRPr>
          </a:p>
          <a:p>
            <a:pPr marL="0" indent="0" algn="ctr">
              <a:buNone/>
            </a:pPr>
            <a:r>
              <a:rPr lang="en-US" sz="3600" dirty="0" smtClean="0">
                <a:solidFill>
                  <a:srgbClr val="FF0000"/>
                </a:solidFill>
              </a:rPr>
              <a:t>or </a:t>
            </a:r>
            <a:r>
              <a:rPr lang="en-US" sz="3600" dirty="0">
                <a:solidFill>
                  <a:srgbClr val="FF0000"/>
                </a:solidFill>
              </a:rPr>
              <a:t>any person claiming under </a:t>
            </a:r>
            <a:endParaRPr lang="en-US" sz="3600" dirty="0" smtClean="0">
              <a:solidFill>
                <a:srgbClr val="FF0000"/>
              </a:solidFill>
            </a:endParaRPr>
          </a:p>
          <a:p>
            <a:pPr marL="0" indent="0" algn="ctr">
              <a:buNone/>
            </a:pPr>
            <a:r>
              <a:rPr lang="en-US" sz="3600" dirty="0" smtClean="0">
                <a:solidFill>
                  <a:srgbClr val="002060"/>
                </a:solidFill>
              </a:rPr>
              <a:t>a </a:t>
            </a:r>
            <a:r>
              <a:rPr lang="en-US" sz="3600" dirty="0">
                <a:solidFill>
                  <a:srgbClr val="002060"/>
                </a:solidFill>
              </a:rPr>
              <a:t>will offered for probate within the period described in </a:t>
            </a:r>
            <a:r>
              <a:rPr lang="en-US" sz="3600" dirty="0" smtClean="0">
                <a:solidFill>
                  <a:srgbClr val="002060"/>
                </a:solidFill>
              </a:rPr>
              <a:t>Code Section </a:t>
            </a:r>
            <a:r>
              <a:rPr lang="en-US" sz="3600" dirty="0">
                <a:solidFill>
                  <a:srgbClr val="002060"/>
                </a:solidFill>
              </a:rPr>
              <a:t>53-5-3 </a:t>
            </a:r>
            <a:endParaRPr lang="en-US" sz="3600" dirty="0" smtClean="0">
              <a:solidFill>
                <a:srgbClr val="002060"/>
              </a:solidFill>
            </a:endParaRPr>
          </a:p>
          <a:p>
            <a:pPr marL="0" indent="0" algn="ctr">
              <a:buNone/>
            </a:pPr>
            <a:r>
              <a:rPr lang="en-US" sz="3600" dirty="0" smtClean="0">
                <a:solidFill>
                  <a:srgbClr val="002060"/>
                </a:solidFill>
              </a:rPr>
              <a:t>shall </a:t>
            </a:r>
            <a:r>
              <a:rPr lang="en-US" sz="3600" dirty="0">
                <a:solidFill>
                  <a:srgbClr val="002060"/>
                </a:solidFill>
              </a:rPr>
              <a:t>be permitted to recover </a:t>
            </a:r>
            <a:endParaRPr lang="en-US" sz="3600" dirty="0" smtClean="0">
              <a:solidFill>
                <a:srgbClr val="002060"/>
              </a:solidFill>
            </a:endParaRPr>
          </a:p>
          <a:p>
            <a:pPr marL="0" indent="0" algn="ctr">
              <a:buNone/>
            </a:pPr>
            <a:r>
              <a:rPr lang="en-US" sz="3600" dirty="0" smtClean="0">
                <a:solidFill>
                  <a:srgbClr val="002060"/>
                </a:solidFill>
              </a:rPr>
              <a:t>from </a:t>
            </a:r>
            <a:r>
              <a:rPr lang="en-US" sz="3600" dirty="0">
                <a:solidFill>
                  <a:srgbClr val="002060"/>
                </a:solidFill>
              </a:rPr>
              <a:t>a bona fide purchaser for value</a:t>
            </a:r>
            <a:r>
              <a:rPr lang="en-US" sz="3600" dirty="0" smtClean="0">
                <a:solidFill>
                  <a:srgbClr val="002060"/>
                </a:solidFill>
              </a:rPr>
              <a:t>:</a:t>
            </a:r>
            <a:endParaRPr lang="en-US" sz="3600" dirty="0">
              <a:solidFill>
                <a:srgbClr val="002060"/>
              </a:solidFill>
            </a:endParaRPr>
          </a:p>
        </p:txBody>
      </p:sp>
      <p:sp>
        <p:nvSpPr>
          <p:cNvPr id="8" name="Title 1"/>
          <p:cNvSpPr txBox="1">
            <a:spLocks/>
          </p:cNvSpPr>
          <p:nvPr/>
        </p:nvSpPr>
        <p:spPr>
          <a:xfrm>
            <a:off x="1742871" y="558978"/>
            <a:ext cx="9393179" cy="169701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dirty="0" smtClean="0">
                <a:solidFill>
                  <a:srgbClr val="002060"/>
                </a:solidFill>
              </a:rPr>
              <a:t>PER O.C.G.A. § 53-5-4. </a:t>
            </a:r>
            <a:br>
              <a:rPr lang="en-US" sz="4800" dirty="0" smtClean="0">
                <a:solidFill>
                  <a:srgbClr val="002060"/>
                </a:solidFill>
              </a:rPr>
            </a:br>
            <a:endParaRPr lang="en-US" sz="4800" dirty="0">
              <a:solidFill>
                <a:srgbClr val="00206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40635845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
        <p:nvSpPr>
          <p:cNvPr id="7" name="Content Placeholder 6"/>
          <p:cNvSpPr>
            <a:spLocks noGrp="1"/>
          </p:cNvSpPr>
          <p:nvPr>
            <p:ph idx="1"/>
          </p:nvPr>
        </p:nvSpPr>
        <p:spPr>
          <a:xfrm>
            <a:off x="1742871" y="1737172"/>
            <a:ext cx="9736428" cy="5441076"/>
          </a:xfrm>
        </p:spPr>
        <p:txBody>
          <a:bodyPr>
            <a:normAutofit/>
          </a:bodyPr>
          <a:lstStyle/>
          <a:p>
            <a:pPr marL="0" indent="0" algn="ctr">
              <a:buNone/>
            </a:pPr>
            <a:r>
              <a:rPr lang="en-US" sz="3600" dirty="0" smtClean="0">
                <a:solidFill>
                  <a:srgbClr val="002060"/>
                </a:solidFill>
              </a:rPr>
              <a:t>An </a:t>
            </a:r>
            <a:r>
              <a:rPr lang="en-US" sz="3600" dirty="0">
                <a:solidFill>
                  <a:srgbClr val="002060"/>
                </a:solidFill>
              </a:rPr>
              <a:t>executor acting under </a:t>
            </a:r>
            <a:endParaRPr lang="en-US" sz="3600" dirty="0" smtClean="0">
              <a:solidFill>
                <a:srgbClr val="002060"/>
              </a:solidFill>
            </a:endParaRPr>
          </a:p>
          <a:p>
            <a:pPr marL="0" indent="0" algn="ctr">
              <a:buNone/>
            </a:pPr>
            <a:r>
              <a:rPr lang="en-US" sz="3600" dirty="0" smtClean="0">
                <a:solidFill>
                  <a:srgbClr val="002060"/>
                </a:solidFill>
              </a:rPr>
              <a:t>or </a:t>
            </a:r>
            <a:r>
              <a:rPr lang="en-US" sz="3600" dirty="0">
                <a:solidFill>
                  <a:srgbClr val="002060"/>
                </a:solidFill>
              </a:rPr>
              <a:t>any person claiming under </a:t>
            </a:r>
            <a:endParaRPr lang="en-US" sz="3600" dirty="0" smtClean="0">
              <a:solidFill>
                <a:srgbClr val="002060"/>
              </a:solidFill>
            </a:endParaRPr>
          </a:p>
          <a:p>
            <a:pPr marL="0" indent="0" algn="ctr">
              <a:buNone/>
            </a:pPr>
            <a:r>
              <a:rPr lang="en-US" sz="3600" dirty="0" smtClean="0">
                <a:solidFill>
                  <a:srgbClr val="FF0000"/>
                </a:solidFill>
              </a:rPr>
              <a:t>a </a:t>
            </a:r>
            <a:r>
              <a:rPr lang="en-US" sz="3600" dirty="0">
                <a:solidFill>
                  <a:srgbClr val="FF0000"/>
                </a:solidFill>
              </a:rPr>
              <a:t>will offered for probate within the period described in </a:t>
            </a:r>
            <a:r>
              <a:rPr lang="en-US" sz="3600" dirty="0" smtClean="0">
                <a:solidFill>
                  <a:srgbClr val="FF0000"/>
                </a:solidFill>
              </a:rPr>
              <a:t>Code Section </a:t>
            </a:r>
            <a:r>
              <a:rPr lang="en-US" sz="3600" dirty="0">
                <a:solidFill>
                  <a:srgbClr val="FF0000"/>
                </a:solidFill>
              </a:rPr>
              <a:t>53-5-3 </a:t>
            </a:r>
            <a:endParaRPr lang="en-US" sz="3600" dirty="0" smtClean="0">
              <a:solidFill>
                <a:srgbClr val="FF0000"/>
              </a:solidFill>
            </a:endParaRPr>
          </a:p>
          <a:p>
            <a:pPr marL="0" indent="0" algn="ctr">
              <a:buNone/>
            </a:pPr>
            <a:r>
              <a:rPr lang="en-US" sz="3600" dirty="0" smtClean="0">
                <a:solidFill>
                  <a:srgbClr val="002060"/>
                </a:solidFill>
              </a:rPr>
              <a:t>shall </a:t>
            </a:r>
            <a:r>
              <a:rPr lang="en-US" sz="3600" dirty="0">
                <a:solidFill>
                  <a:srgbClr val="002060"/>
                </a:solidFill>
              </a:rPr>
              <a:t>be permitted to recover </a:t>
            </a:r>
            <a:endParaRPr lang="en-US" sz="3600" dirty="0" smtClean="0">
              <a:solidFill>
                <a:srgbClr val="002060"/>
              </a:solidFill>
            </a:endParaRPr>
          </a:p>
          <a:p>
            <a:pPr marL="0" indent="0" algn="ctr">
              <a:buNone/>
            </a:pPr>
            <a:r>
              <a:rPr lang="en-US" sz="3600" dirty="0" smtClean="0">
                <a:solidFill>
                  <a:srgbClr val="002060"/>
                </a:solidFill>
              </a:rPr>
              <a:t>from </a:t>
            </a:r>
            <a:r>
              <a:rPr lang="en-US" sz="3600" dirty="0">
                <a:solidFill>
                  <a:srgbClr val="002060"/>
                </a:solidFill>
              </a:rPr>
              <a:t>a bona fide purchaser for value</a:t>
            </a:r>
            <a:r>
              <a:rPr lang="en-US" sz="3600" dirty="0" smtClean="0">
                <a:solidFill>
                  <a:srgbClr val="002060"/>
                </a:solidFill>
              </a:rPr>
              <a:t>:</a:t>
            </a:r>
            <a:endParaRPr lang="en-US" sz="3600" dirty="0">
              <a:solidFill>
                <a:srgbClr val="002060"/>
              </a:solidFill>
            </a:endParaRPr>
          </a:p>
        </p:txBody>
      </p:sp>
      <p:sp>
        <p:nvSpPr>
          <p:cNvPr id="8" name="Title 1"/>
          <p:cNvSpPr txBox="1">
            <a:spLocks/>
          </p:cNvSpPr>
          <p:nvPr/>
        </p:nvSpPr>
        <p:spPr>
          <a:xfrm>
            <a:off x="1742871" y="558978"/>
            <a:ext cx="9393179" cy="169701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dirty="0" smtClean="0">
                <a:solidFill>
                  <a:srgbClr val="002060"/>
                </a:solidFill>
              </a:rPr>
              <a:t>PER O.C.G.A. § 53-5-4. </a:t>
            </a:r>
            <a:br>
              <a:rPr lang="en-US" sz="4800" dirty="0" smtClean="0">
                <a:solidFill>
                  <a:srgbClr val="002060"/>
                </a:solidFill>
              </a:rPr>
            </a:br>
            <a:endParaRPr lang="en-US" sz="4800" dirty="0">
              <a:solidFill>
                <a:srgbClr val="00206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2930930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
        <p:nvSpPr>
          <p:cNvPr id="7" name="Content Placeholder 6"/>
          <p:cNvSpPr>
            <a:spLocks noGrp="1"/>
          </p:cNvSpPr>
          <p:nvPr>
            <p:ph idx="1"/>
          </p:nvPr>
        </p:nvSpPr>
        <p:spPr>
          <a:xfrm>
            <a:off x="1742871" y="1737172"/>
            <a:ext cx="9736428" cy="5441076"/>
          </a:xfrm>
        </p:spPr>
        <p:txBody>
          <a:bodyPr>
            <a:normAutofit/>
          </a:bodyPr>
          <a:lstStyle/>
          <a:p>
            <a:pPr marL="0" indent="0" algn="ctr">
              <a:buNone/>
            </a:pPr>
            <a:r>
              <a:rPr lang="en-US" sz="3600" dirty="0" smtClean="0">
                <a:solidFill>
                  <a:srgbClr val="002060"/>
                </a:solidFill>
              </a:rPr>
              <a:t>An </a:t>
            </a:r>
            <a:r>
              <a:rPr lang="en-US" sz="3600" dirty="0">
                <a:solidFill>
                  <a:srgbClr val="002060"/>
                </a:solidFill>
              </a:rPr>
              <a:t>executor acting under </a:t>
            </a:r>
            <a:endParaRPr lang="en-US" sz="3600" dirty="0" smtClean="0">
              <a:solidFill>
                <a:srgbClr val="002060"/>
              </a:solidFill>
            </a:endParaRPr>
          </a:p>
          <a:p>
            <a:pPr marL="0" indent="0" algn="ctr">
              <a:buNone/>
            </a:pPr>
            <a:r>
              <a:rPr lang="en-US" sz="3600" dirty="0" smtClean="0">
                <a:solidFill>
                  <a:srgbClr val="002060"/>
                </a:solidFill>
              </a:rPr>
              <a:t>or </a:t>
            </a:r>
            <a:r>
              <a:rPr lang="en-US" sz="3600" dirty="0">
                <a:solidFill>
                  <a:srgbClr val="002060"/>
                </a:solidFill>
              </a:rPr>
              <a:t>any person claiming under </a:t>
            </a:r>
            <a:endParaRPr lang="en-US" sz="3600" dirty="0" smtClean="0">
              <a:solidFill>
                <a:srgbClr val="002060"/>
              </a:solidFill>
            </a:endParaRPr>
          </a:p>
          <a:p>
            <a:pPr marL="0" indent="0" algn="ctr">
              <a:buNone/>
            </a:pPr>
            <a:r>
              <a:rPr lang="en-US" sz="3600" dirty="0" smtClean="0">
                <a:solidFill>
                  <a:srgbClr val="002060"/>
                </a:solidFill>
              </a:rPr>
              <a:t>a </a:t>
            </a:r>
            <a:r>
              <a:rPr lang="en-US" sz="3600" dirty="0">
                <a:solidFill>
                  <a:srgbClr val="002060"/>
                </a:solidFill>
              </a:rPr>
              <a:t>will offered for probate within the period described in </a:t>
            </a:r>
            <a:r>
              <a:rPr lang="en-US" sz="3600" dirty="0" smtClean="0">
                <a:solidFill>
                  <a:srgbClr val="002060"/>
                </a:solidFill>
              </a:rPr>
              <a:t>Code Section </a:t>
            </a:r>
            <a:r>
              <a:rPr lang="en-US" sz="3600" dirty="0">
                <a:solidFill>
                  <a:srgbClr val="002060"/>
                </a:solidFill>
              </a:rPr>
              <a:t>53-5-3 </a:t>
            </a:r>
            <a:endParaRPr lang="en-US" sz="3600" dirty="0" smtClean="0">
              <a:solidFill>
                <a:srgbClr val="002060"/>
              </a:solidFill>
            </a:endParaRPr>
          </a:p>
          <a:p>
            <a:pPr marL="0" indent="0" algn="ctr">
              <a:buNone/>
            </a:pPr>
            <a:r>
              <a:rPr lang="en-US" sz="4800" b="1" u="sng" dirty="0" smtClean="0">
                <a:solidFill>
                  <a:srgbClr val="FF0000"/>
                </a:solidFill>
              </a:rPr>
              <a:t>shall </a:t>
            </a:r>
            <a:r>
              <a:rPr lang="en-US" sz="4800" b="1" u="sng" dirty="0">
                <a:solidFill>
                  <a:srgbClr val="FF0000"/>
                </a:solidFill>
              </a:rPr>
              <a:t>be permitted to recover </a:t>
            </a:r>
            <a:endParaRPr lang="en-US" sz="4800" b="1" u="sng" dirty="0" smtClean="0">
              <a:solidFill>
                <a:srgbClr val="FF0000"/>
              </a:solidFill>
            </a:endParaRPr>
          </a:p>
          <a:p>
            <a:pPr marL="0" indent="0" algn="ctr">
              <a:buNone/>
            </a:pPr>
            <a:r>
              <a:rPr lang="en-US" sz="4800" b="1" u="sng" dirty="0" smtClean="0">
                <a:solidFill>
                  <a:srgbClr val="FF0000"/>
                </a:solidFill>
              </a:rPr>
              <a:t>from </a:t>
            </a:r>
            <a:r>
              <a:rPr lang="en-US" sz="4800" b="1" u="sng" dirty="0">
                <a:solidFill>
                  <a:srgbClr val="FF0000"/>
                </a:solidFill>
              </a:rPr>
              <a:t>a bona fide purchaser for value</a:t>
            </a:r>
            <a:r>
              <a:rPr lang="en-US" sz="4800" b="1" u="sng" dirty="0" smtClean="0">
                <a:solidFill>
                  <a:srgbClr val="FF0000"/>
                </a:solidFill>
              </a:rPr>
              <a:t>:</a:t>
            </a:r>
            <a:endParaRPr lang="en-US" sz="4800" b="1" u="sng" dirty="0">
              <a:solidFill>
                <a:srgbClr val="FF0000"/>
              </a:solidFill>
            </a:endParaRPr>
          </a:p>
        </p:txBody>
      </p:sp>
      <p:sp>
        <p:nvSpPr>
          <p:cNvPr id="8" name="Title 1"/>
          <p:cNvSpPr txBox="1">
            <a:spLocks/>
          </p:cNvSpPr>
          <p:nvPr/>
        </p:nvSpPr>
        <p:spPr>
          <a:xfrm>
            <a:off x="1742871" y="558978"/>
            <a:ext cx="9393179" cy="169701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dirty="0" smtClean="0">
                <a:solidFill>
                  <a:srgbClr val="002060"/>
                </a:solidFill>
              </a:rPr>
              <a:t>PER O.C.G.A. § 53-5-4. </a:t>
            </a:r>
            <a:br>
              <a:rPr lang="en-US" sz="4800" dirty="0" smtClean="0">
                <a:solidFill>
                  <a:srgbClr val="002060"/>
                </a:solidFill>
              </a:rPr>
            </a:br>
            <a:endParaRPr lang="en-US" sz="4800" dirty="0">
              <a:solidFill>
                <a:srgbClr val="00206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5679191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
        <p:nvSpPr>
          <p:cNvPr id="7" name="Content Placeholder 6"/>
          <p:cNvSpPr>
            <a:spLocks noGrp="1"/>
          </p:cNvSpPr>
          <p:nvPr>
            <p:ph idx="1"/>
          </p:nvPr>
        </p:nvSpPr>
        <p:spPr>
          <a:xfrm>
            <a:off x="1742871" y="787782"/>
            <a:ext cx="9736428" cy="5441076"/>
          </a:xfrm>
        </p:spPr>
        <p:txBody>
          <a:bodyPr>
            <a:normAutofit/>
          </a:bodyPr>
          <a:lstStyle/>
          <a:p>
            <a:pPr marL="0" indent="0" algn="ctr">
              <a:buNone/>
            </a:pPr>
            <a:r>
              <a:rPr lang="en-US" sz="6600" dirty="0" smtClean="0">
                <a:solidFill>
                  <a:srgbClr val="002060"/>
                </a:solidFill>
              </a:rPr>
              <a:t>WHAT </a:t>
            </a:r>
            <a:r>
              <a:rPr lang="en-US" sz="6600" b="1" i="1" u="sng" dirty="0" smtClean="0">
                <a:solidFill>
                  <a:schemeClr val="accent1">
                    <a:lumMod val="60000"/>
                    <a:lumOff val="40000"/>
                  </a:schemeClr>
                </a:solidFill>
              </a:rPr>
              <a:t>SHALL</a:t>
            </a:r>
            <a:r>
              <a:rPr lang="en-US" sz="6600" dirty="0" smtClean="0">
                <a:solidFill>
                  <a:schemeClr val="accent1">
                    <a:lumMod val="60000"/>
                    <a:lumOff val="40000"/>
                  </a:schemeClr>
                </a:solidFill>
              </a:rPr>
              <a:t> </a:t>
            </a:r>
            <a:r>
              <a:rPr lang="en-US" sz="6600" dirty="0" smtClean="0">
                <a:solidFill>
                  <a:srgbClr val="002060"/>
                </a:solidFill>
              </a:rPr>
              <a:t>THEY</a:t>
            </a:r>
          </a:p>
          <a:p>
            <a:pPr marL="0" indent="0" algn="ctr">
              <a:buNone/>
            </a:pPr>
            <a:r>
              <a:rPr lang="en-US" sz="4800" b="1" u="sng" dirty="0" smtClean="0">
                <a:solidFill>
                  <a:srgbClr val="FF0000"/>
                </a:solidFill>
              </a:rPr>
              <a:t>be </a:t>
            </a:r>
            <a:r>
              <a:rPr lang="en-US" sz="4800" b="1" u="sng" dirty="0">
                <a:solidFill>
                  <a:srgbClr val="FF0000"/>
                </a:solidFill>
              </a:rPr>
              <a:t>permitted to recover </a:t>
            </a:r>
            <a:endParaRPr lang="en-US" sz="4800" b="1" u="sng" dirty="0" smtClean="0">
              <a:solidFill>
                <a:srgbClr val="FF0000"/>
              </a:solidFill>
            </a:endParaRPr>
          </a:p>
          <a:p>
            <a:pPr marL="0" indent="0" algn="ctr">
              <a:buNone/>
            </a:pPr>
            <a:r>
              <a:rPr lang="en-US" sz="4800" b="1" u="sng" dirty="0" smtClean="0">
                <a:solidFill>
                  <a:srgbClr val="FF0000"/>
                </a:solidFill>
              </a:rPr>
              <a:t>from </a:t>
            </a:r>
            <a:r>
              <a:rPr lang="en-US" sz="4800" b="1" u="sng" dirty="0">
                <a:solidFill>
                  <a:srgbClr val="FF0000"/>
                </a:solidFill>
              </a:rPr>
              <a:t>a </a:t>
            </a:r>
            <a:endParaRPr lang="en-US" sz="4800" b="1" u="sng" dirty="0" smtClean="0">
              <a:solidFill>
                <a:srgbClr val="FF0000"/>
              </a:solidFill>
            </a:endParaRPr>
          </a:p>
          <a:p>
            <a:pPr marL="0" indent="0" algn="ctr">
              <a:buNone/>
            </a:pPr>
            <a:r>
              <a:rPr lang="en-US" sz="4800" b="1" u="sng" dirty="0" smtClean="0">
                <a:solidFill>
                  <a:srgbClr val="FF0000"/>
                </a:solidFill>
              </a:rPr>
              <a:t>bona </a:t>
            </a:r>
            <a:r>
              <a:rPr lang="en-US" sz="4800" b="1" u="sng" dirty="0">
                <a:solidFill>
                  <a:srgbClr val="FF0000"/>
                </a:solidFill>
              </a:rPr>
              <a:t>fide purchaser for </a:t>
            </a:r>
            <a:r>
              <a:rPr lang="en-US" sz="4800" b="1" u="sng" dirty="0" smtClean="0">
                <a:solidFill>
                  <a:srgbClr val="FF0000"/>
                </a:solidFill>
              </a:rPr>
              <a:t>value?</a:t>
            </a:r>
            <a:endParaRPr lang="en-US" sz="4800" b="1" u="sng" dirty="0">
              <a:solidFill>
                <a:srgbClr val="FF000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28361212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412012" y="587054"/>
            <a:ext cx="9736428" cy="544107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(1) Property acquired from the </a:t>
            </a:r>
            <a:r>
              <a:rPr lang="en-US" sz="3400" dirty="0" smtClean="0">
                <a:solidFill>
                  <a:srgbClr val="FF0000"/>
                </a:solidFill>
              </a:rPr>
              <a:t>heirs</a:t>
            </a:r>
            <a:r>
              <a:rPr lang="en-US" sz="3400" dirty="0" smtClean="0">
                <a:solidFill>
                  <a:srgbClr val="002060"/>
                </a:solidFill>
              </a:rPr>
              <a:t> of the testator or anyone claiming through them, </a:t>
            </a:r>
            <a:r>
              <a:rPr lang="en-US" sz="3400" dirty="0" smtClean="0">
                <a:solidFill>
                  <a:srgbClr val="FF0000"/>
                </a:solidFill>
              </a:rPr>
              <a:t>unless</a:t>
            </a:r>
            <a:r>
              <a:rPr lang="en-US" sz="3400" dirty="0" smtClean="0">
                <a:solidFill>
                  <a:srgbClr val="002060"/>
                </a:solidFill>
              </a:rPr>
              <a:t> an order that no administration is necessary was entered prior to the purchase and the purchase occurred prior to the probate of the will;</a:t>
            </a:r>
            <a:endParaRPr lang="en-US" sz="3400" dirty="0">
              <a:solidFill>
                <a:srgbClr val="002060"/>
              </a:solidFill>
            </a:endParaRPr>
          </a:p>
        </p:txBody>
      </p:sp>
    </p:spTree>
    <p:extLst>
      <p:ext uri="{BB962C8B-B14F-4D97-AF65-F5344CB8AC3E}">
        <p14:creationId xmlns:p14="http://schemas.microsoft.com/office/powerpoint/2010/main" val="26389406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412012" y="587054"/>
            <a:ext cx="9736428" cy="544107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(1) Property acquired from the </a:t>
            </a:r>
            <a:r>
              <a:rPr lang="en-US" sz="3400" dirty="0" smtClean="0">
                <a:solidFill>
                  <a:srgbClr val="FF0000"/>
                </a:solidFill>
              </a:rPr>
              <a:t>heirs</a:t>
            </a:r>
            <a:r>
              <a:rPr lang="en-US" sz="3400" dirty="0" smtClean="0">
                <a:solidFill>
                  <a:srgbClr val="002060"/>
                </a:solidFill>
              </a:rPr>
              <a:t> of the testator or anyone claiming through them, </a:t>
            </a:r>
            <a:r>
              <a:rPr lang="en-US" sz="3400" b="1" i="1" u="sng" dirty="0" smtClean="0">
                <a:solidFill>
                  <a:srgbClr val="FF0000"/>
                </a:solidFill>
              </a:rPr>
              <a:t>unless</a:t>
            </a:r>
            <a:r>
              <a:rPr lang="en-US" sz="3400" dirty="0" smtClean="0">
                <a:solidFill>
                  <a:srgbClr val="002060"/>
                </a:solidFill>
              </a:rPr>
              <a:t> </a:t>
            </a:r>
            <a:r>
              <a:rPr lang="en-US" sz="3400" dirty="0" smtClean="0">
                <a:solidFill>
                  <a:srgbClr val="FF0000"/>
                </a:solidFill>
              </a:rPr>
              <a:t>an order </a:t>
            </a:r>
            <a:r>
              <a:rPr lang="en-US" sz="3400" dirty="0" smtClean="0">
                <a:solidFill>
                  <a:srgbClr val="002060"/>
                </a:solidFill>
              </a:rPr>
              <a:t>that </a:t>
            </a:r>
            <a:r>
              <a:rPr lang="en-US" sz="3400" dirty="0" smtClean="0">
                <a:solidFill>
                  <a:srgbClr val="FF0000"/>
                </a:solidFill>
              </a:rPr>
              <a:t>no administration is necessary </a:t>
            </a:r>
            <a:r>
              <a:rPr lang="en-US" sz="3400" dirty="0" smtClean="0">
                <a:solidFill>
                  <a:srgbClr val="002060"/>
                </a:solidFill>
              </a:rPr>
              <a:t>was entered </a:t>
            </a:r>
            <a:r>
              <a:rPr lang="en-US" sz="3400" dirty="0" smtClean="0">
                <a:solidFill>
                  <a:srgbClr val="FF0000"/>
                </a:solidFill>
              </a:rPr>
              <a:t>prior to the purchase </a:t>
            </a:r>
            <a:r>
              <a:rPr lang="en-US" sz="3400" dirty="0" smtClean="0">
                <a:solidFill>
                  <a:srgbClr val="002060"/>
                </a:solidFill>
              </a:rPr>
              <a:t>and the purchase occurred </a:t>
            </a:r>
            <a:r>
              <a:rPr lang="en-US" sz="3400" dirty="0" smtClean="0">
                <a:solidFill>
                  <a:srgbClr val="FF0000"/>
                </a:solidFill>
              </a:rPr>
              <a:t>prior to the probate </a:t>
            </a:r>
            <a:r>
              <a:rPr lang="en-US" sz="3400" dirty="0" smtClean="0">
                <a:solidFill>
                  <a:srgbClr val="002060"/>
                </a:solidFill>
              </a:rPr>
              <a:t>of the will;</a:t>
            </a:r>
            <a:endParaRPr lang="en-US" sz="3400" dirty="0">
              <a:solidFill>
                <a:srgbClr val="002060"/>
              </a:solidFill>
            </a:endParaRPr>
          </a:p>
        </p:txBody>
      </p:sp>
    </p:spTree>
    <p:extLst>
      <p:ext uri="{BB962C8B-B14F-4D97-AF65-F5344CB8AC3E}">
        <p14:creationId xmlns:p14="http://schemas.microsoft.com/office/powerpoint/2010/main" val="35252095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412012" y="587054"/>
            <a:ext cx="9736428" cy="544107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What does this mean?</a:t>
            </a:r>
          </a:p>
          <a:p>
            <a:pPr marL="400050" lvl="1" indent="0">
              <a:buFont typeface="Wingdings 3" charset="2"/>
              <a:buNone/>
            </a:pPr>
            <a:endParaRPr lang="en-US" sz="3400" dirty="0">
              <a:solidFill>
                <a:srgbClr val="002060"/>
              </a:solidFill>
            </a:endParaRPr>
          </a:p>
          <a:p>
            <a:pPr marL="400050" lvl="1" indent="0">
              <a:buNone/>
            </a:pPr>
            <a:r>
              <a:rPr lang="en-US" sz="3400" dirty="0" smtClean="0">
                <a:solidFill>
                  <a:srgbClr val="002060"/>
                </a:solidFill>
              </a:rPr>
              <a:t>IF </a:t>
            </a:r>
            <a:r>
              <a:rPr lang="en-US" sz="3400" dirty="0">
                <a:solidFill>
                  <a:srgbClr val="FF0000"/>
                </a:solidFill>
              </a:rPr>
              <a:t>an order </a:t>
            </a:r>
            <a:r>
              <a:rPr lang="en-US" sz="3400" dirty="0">
                <a:solidFill>
                  <a:srgbClr val="002060"/>
                </a:solidFill>
              </a:rPr>
              <a:t>that </a:t>
            </a:r>
            <a:r>
              <a:rPr lang="en-US" sz="3400" dirty="0">
                <a:solidFill>
                  <a:srgbClr val="FF0000"/>
                </a:solidFill>
              </a:rPr>
              <a:t>no administration is necessary </a:t>
            </a:r>
            <a:r>
              <a:rPr lang="en-US" sz="3400" dirty="0">
                <a:solidFill>
                  <a:srgbClr val="002060"/>
                </a:solidFill>
              </a:rPr>
              <a:t>was entered </a:t>
            </a:r>
            <a:r>
              <a:rPr lang="en-US" sz="3400" dirty="0">
                <a:solidFill>
                  <a:srgbClr val="FF0000"/>
                </a:solidFill>
              </a:rPr>
              <a:t>prior to the purchase </a:t>
            </a:r>
            <a:r>
              <a:rPr lang="en-US" sz="3400" dirty="0">
                <a:solidFill>
                  <a:srgbClr val="002060"/>
                </a:solidFill>
              </a:rPr>
              <a:t>and the purchase occurred </a:t>
            </a:r>
            <a:r>
              <a:rPr lang="en-US" sz="3400" dirty="0">
                <a:solidFill>
                  <a:srgbClr val="FF0000"/>
                </a:solidFill>
              </a:rPr>
              <a:t>prior to the probate </a:t>
            </a:r>
            <a:r>
              <a:rPr lang="en-US" sz="3400" dirty="0">
                <a:solidFill>
                  <a:srgbClr val="002060"/>
                </a:solidFill>
              </a:rPr>
              <a:t>of the will</a:t>
            </a:r>
            <a:r>
              <a:rPr lang="en-US" sz="3400" dirty="0" smtClean="0">
                <a:solidFill>
                  <a:srgbClr val="002060"/>
                </a:solidFill>
              </a:rPr>
              <a:t>;</a:t>
            </a:r>
          </a:p>
          <a:p>
            <a:pPr marL="400050" lvl="1" indent="0">
              <a:buNone/>
            </a:pPr>
            <a:endParaRPr lang="en-US" sz="3400" dirty="0">
              <a:solidFill>
                <a:srgbClr val="002060"/>
              </a:solidFill>
            </a:endParaRPr>
          </a:p>
          <a:p>
            <a:pPr marL="400050" lvl="1" indent="0">
              <a:buNone/>
            </a:pPr>
            <a:r>
              <a:rPr lang="en-US" sz="3200" dirty="0">
                <a:solidFill>
                  <a:srgbClr val="002060"/>
                </a:solidFill>
              </a:rPr>
              <a:t>THEN </a:t>
            </a:r>
            <a:r>
              <a:rPr lang="en-US" sz="3200" dirty="0" smtClean="0">
                <a:solidFill>
                  <a:srgbClr val="002060"/>
                </a:solidFill>
              </a:rPr>
              <a:t>if you buy from the heirs THE </a:t>
            </a:r>
            <a:r>
              <a:rPr lang="en-US" sz="3200" dirty="0">
                <a:solidFill>
                  <a:srgbClr val="002060"/>
                </a:solidFill>
              </a:rPr>
              <a:t>EXECUTOR CANNOT TAKE THE PROPERTY BACK.  </a:t>
            </a:r>
            <a:endParaRPr lang="en-US" sz="4600" dirty="0">
              <a:solidFill>
                <a:srgbClr val="002060"/>
              </a:solidFill>
            </a:endParaRPr>
          </a:p>
        </p:txBody>
      </p:sp>
    </p:spTree>
    <p:extLst>
      <p:ext uri="{BB962C8B-B14F-4D97-AF65-F5344CB8AC3E}">
        <p14:creationId xmlns:p14="http://schemas.microsoft.com/office/powerpoint/2010/main" val="6787651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1932773"/>
            <a:ext cx="9269054" cy="2634622"/>
          </a:xfrm>
        </p:spPr>
        <p:txBody>
          <a:bodyPr>
            <a:noAutofit/>
          </a:bodyPr>
          <a:lstStyle/>
          <a:p>
            <a:pPr marL="0" indent="0">
              <a:buNone/>
            </a:pPr>
            <a:r>
              <a:rPr lang="en-US" sz="3400" dirty="0">
                <a:solidFill>
                  <a:srgbClr val="002060"/>
                </a:solidFill>
              </a:rPr>
              <a:t>(2) Property set aside in a </a:t>
            </a:r>
            <a:r>
              <a:rPr lang="en-US" sz="3400" dirty="0">
                <a:solidFill>
                  <a:srgbClr val="FF0000"/>
                </a:solidFill>
              </a:rPr>
              <a:t>year's support proceeding </a:t>
            </a:r>
            <a:r>
              <a:rPr lang="en-US" sz="3400" dirty="0">
                <a:solidFill>
                  <a:srgbClr val="002060"/>
                </a:solidFill>
              </a:rPr>
              <a:t>and acquired from the spouse or children of the testator or anyone claiming through them, unless the order granting year's support was entered prior to the purchase and the purchase occurred prior to the probate of the will; and</a:t>
            </a:r>
          </a:p>
          <a:p>
            <a:pPr marL="0" indent="0">
              <a:buNone/>
            </a:pPr>
            <a:endParaRPr lang="en-US" sz="4800" dirty="0">
              <a:solidFill>
                <a:srgbClr val="002060"/>
              </a:solidFill>
            </a:endParaRPr>
          </a:p>
        </p:txBody>
      </p:sp>
    </p:spTree>
    <p:extLst>
      <p:ext uri="{BB962C8B-B14F-4D97-AF65-F5344CB8AC3E}">
        <p14:creationId xmlns:p14="http://schemas.microsoft.com/office/powerpoint/2010/main" val="1139357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119" y="492909"/>
            <a:ext cx="9393179" cy="3606418"/>
          </a:xfrm>
        </p:spPr>
        <p:txBody>
          <a:bodyPr>
            <a:noAutofit/>
          </a:bodyPr>
          <a:lstStyle/>
          <a:p>
            <a:pPr algn="ctr"/>
            <a:r>
              <a:rPr lang="en-US" sz="7200" dirty="0" smtClean="0">
                <a:solidFill>
                  <a:srgbClr val="002060"/>
                </a:solidFill>
                <a:latin typeface="Poor Richard" panose="02080502050505020702" pitchFamily="18" charset="0"/>
              </a:rPr>
              <a:t>What that </a:t>
            </a:r>
            <a:r>
              <a:rPr lang="en-US" sz="7200" dirty="0">
                <a:solidFill>
                  <a:srgbClr val="002060"/>
                </a:solidFill>
                <a:latin typeface="Poor Richard" panose="02080502050505020702" pitchFamily="18" charset="0"/>
              </a:rPr>
              <a:t>really </a:t>
            </a:r>
            <a:r>
              <a:rPr lang="en-US" sz="7200" dirty="0" smtClean="0">
                <a:solidFill>
                  <a:srgbClr val="002060"/>
                </a:solidFill>
                <a:latin typeface="Poor Richard" panose="02080502050505020702" pitchFamily="18" charset="0"/>
              </a:rPr>
              <a:t>means is that </a:t>
            </a:r>
            <a:r>
              <a:rPr lang="en-US" sz="7200" dirty="0">
                <a:solidFill>
                  <a:srgbClr val="002060"/>
                </a:solidFill>
                <a:latin typeface="Poor Richard" panose="02080502050505020702" pitchFamily="18" charset="0"/>
              </a:rPr>
              <a:t>the title is held in an estate because the FORMER </a:t>
            </a:r>
            <a:r>
              <a:rPr lang="en-US" sz="7200" dirty="0" smtClean="0">
                <a:solidFill>
                  <a:srgbClr val="002060"/>
                </a:solidFill>
                <a:latin typeface="Poor Richard" panose="02080502050505020702" pitchFamily="18" charset="0"/>
              </a:rPr>
              <a:t>owner,  </a:t>
            </a:r>
            <a:r>
              <a:rPr lang="en-US" sz="7200" dirty="0" smtClean="0">
                <a:latin typeface="Poor Richard" panose="02080502050505020702" pitchFamily="18" charset="0"/>
              </a:rPr>
              <a:t/>
            </a:r>
            <a:br>
              <a:rPr lang="en-US" sz="7200" dirty="0" smtClean="0">
                <a:latin typeface="Poor Richard" panose="02080502050505020702" pitchFamily="18" charset="0"/>
              </a:rPr>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39445339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1932773"/>
            <a:ext cx="9269054" cy="2634622"/>
          </a:xfrm>
        </p:spPr>
        <p:txBody>
          <a:bodyPr>
            <a:noAutofit/>
          </a:bodyPr>
          <a:lstStyle/>
          <a:p>
            <a:pPr marL="0" indent="0">
              <a:buNone/>
            </a:pPr>
            <a:r>
              <a:rPr lang="en-US" sz="3400" dirty="0">
                <a:solidFill>
                  <a:srgbClr val="002060"/>
                </a:solidFill>
              </a:rPr>
              <a:t>(2) Property set aside in a </a:t>
            </a:r>
            <a:r>
              <a:rPr lang="en-US" sz="3400" dirty="0">
                <a:solidFill>
                  <a:srgbClr val="FF0000"/>
                </a:solidFill>
              </a:rPr>
              <a:t>year's support proceeding </a:t>
            </a:r>
            <a:r>
              <a:rPr lang="en-US" sz="3400" dirty="0">
                <a:solidFill>
                  <a:srgbClr val="002060"/>
                </a:solidFill>
              </a:rPr>
              <a:t>and </a:t>
            </a:r>
            <a:r>
              <a:rPr lang="en-US" sz="3400" dirty="0">
                <a:solidFill>
                  <a:srgbClr val="FF0000"/>
                </a:solidFill>
              </a:rPr>
              <a:t>acquired from the spouse or children </a:t>
            </a:r>
            <a:r>
              <a:rPr lang="en-US" sz="3400" dirty="0">
                <a:solidFill>
                  <a:srgbClr val="002060"/>
                </a:solidFill>
              </a:rPr>
              <a:t>of the testator or anyone claiming through them, unless the order granting year's support was entered prior to the purchase and the purchase occurred prior to the probate of the will; and</a:t>
            </a:r>
          </a:p>
          <a:p>
            <a:pPr marL="0" indent="0">
              <a:buNone/>
            </a:pPr>
            <a:endParaRPr lang="en-US" sz="4800" dirty="0">
              <a:solidFill>
                <a:srgbClr val="002060"/>
              </a:solidFill>
            </a:endParaRPr>
          </a:p>
        </p:txBody>
      </p:sp>
    </p:spTree>
    <p:extLst>
      <p:ext uri="{BB962C8B-B14F-4D97-AF65-F5344CB8AC3E}">
        <p14:creationId xmlns:p14="http://schemas.microsoft.com/office/powerpoint/2010/main" val="34986965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1932773"/>
            <a:ext cx="9269054" cy="2634622"/>
          </a:xfrm>
        </p:spPr>
        <p:txBody>
          <a:bodyPr>
            <a:noAutofit/>
          </a:bodyPr>
          <a:lstStyle/>
          <a:p>
            <a:pPr marL="0" indent="0">
              <a:buNone/>
            </a:pPr>
            <a:r>
              <a:rPr lang="en-US" sz="3400" dirty="0">
                <a:solidFill>
                  <a:srgbClr val="002060"/>
                </a:solidFill>
              </a:rPr>
              <a:t>(2) Property set aside in a </a:t>
            </a:r>
            <a:r>
              <a:rPr lang="en-US" sz="3400" dirty="0">
                <a:solidFill>
                  <a:srgbClr val="FF0000"/>
                </a:solidFill>
              </a:rPr>
              <a:t>year's support proceeding </a:t>
            </a:r>
            <a:r>
              <a:rPr lang="en-US" sz="3400" dirty="0">
                <a:solidFill>
                  <a:srgbClr val="002060"/>
                </a:solidFill>
              </a:rPr>
              <a:t>and </a:t>
            </a:r>
            <a:r>
              <a:rPr lang="en-US" sz="3400" dirty="0">
                <a:solidFill>
                  <a:srgbClr val="FF0000"/>
                </a:solidFill>
              </a:rPr>
              <a:t>acquired from the spouse or children </a:t>
            </a:r>
            <a:r>
              <a:rPr lang="en-US" sz="3400" dirty="0">
                <a:solidFill>
                  <a:srgbClr val="002060"/>
                </a:solidFill>
              </a:rPr>
              <a:t>of the testator or anyone claiming through them, </a:t>
            </a:r>
            <a:r>
              <a:rPr lang="en-US" sz="3400" b="1" i="1" u="sng" dirty="0">
                <a:solidFill>
                  <a:srgbClr val="FF0000"/>
                </a:solidFill>
              </a:rPr>
              <a:t>unless</a:t>
            </a:r>
            <a:r>
              <a:rPr lang="en-US" sz="3400" dirty="0">
                <a:solidFill>
                  <a:srgbClr val="FF0000"/>
                </a:solidFill>
              </a:rPr>
              <a:t> the order</a:t>
            </a:r>
            <a:r>
              <a:rPr lang="en-US" sz="3400" dirty="0">
                <a:solidFill>
                  <a:srgbClr val="002060"/>
                </a:solidFill>
              </a:rPr>
              <a:t> granting year's support was entered </a:t>
            </a:r>
            <a:r>
              <a:rPr lang="en-US" sz="3400" dirty="0">
                <a:solidFill>
                  <a:srgbClr val="FF0000"/>
                </a:solidFill>
              </a:rPr>
              <a:t>prior to the purchase </a:t>
            </a:r>
            <a:r>
              <a:rPr lang="en-US" sz="3400" dirty="0">
                <a:solidFill>
                  <a:srgbClr val="002060"/>
                </a:solidFill>
              </a:rPr>
              <a:t>and the purchase occurred </a:t>
            </a:r>
            <a:r>
              <a:rPr lang="en-US" sz="3400" dirty="0">
                <a:solidFill>
                  <a:srgbClr val="FF0000"/>
                </a:solidFill>
              </a:rPr>
              <a:t>prior to the probate </a:t>
            </a:r>
            <a:r>
              <a:rPr lang="en-US" sz="3400" dirty="0">
                <a:solidFill>
                  <a:srgbClr val="002060"/>
                </a:solidFill>
              </a:rPr>
              <a:t>of the will; and</a:t>
            </a:r>
          </a:p>
          <a:p>
            <a:pPr marL="0" indent="0">
              <a:buNone/>
            </a:pPr>
            <a:endParaRPr lang="en-US" sz="4800" dirty="0">
              <a:solidFill>
                <a:srgbClr val="002060"/>
              </a:solidFill>
            </a:endParaRPr>
          </a:p>
        </p:txBody>
      </p:sp>
    </p:spTree>
    <p:extLst>
      <p:ext uri="{BB962C8B-B14F-4D97-AF65-F5344CB8AC3E}">
        <p14:creationId xmlns:p14="http://schemas.microsoft.com/office/powerpoint/2010/main" val="32462519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858292" y="1152907"/>
            <a:ext cx="9269054" cy="2634622"/>
          </a:xfrm>
        </p:spPr>
        <p:txBody>
          <a:bodyPr>
            <a:noAutofit/>
          </a:bodyPr>
          <a:lstStyle/>
          <a:p>
            <a:pPr marL="0" indent="0">
              <a:buNone/>
            </a:pPr>
            <a:r>
              <a:rPr lang="en-US" sz="3400" dirty="0" smtClean="0">
                <a:solidFill>
                  <a:srgbClr val="002060"/>
                </a:solidFill>
              </a:rPr>
              <a:t>What does this mean?</a:t>
            </a:r>
          </a:p>
          <a:p>
            <a:pPr marL="0" indent="0">
              <a:buNone/>
            </a:pPr>
            <a:endParaRPr lang="en-US" sz="3400" dirty="0">
              <a:solidFill>
                <a:srgbClr val="002060"/>
              </a:solidFill>
            </a:endParaRPr>
          </a:p>
          <a:p>
            <a:pPr marL="0" indent="0">
              <a:buNone/>
            </a:pPr>
            <a:r>
              <a:rPr lang="en-US" sz="3400" dirty="0" smtClean="0">
                <a:solidFill>
                  <a:srgbClr val="002060"/>
                </a:solidFill>
              </a:rPr>
              <a:t>IF </a:t>
            </a:r>
            <a:r>
              <a:rPr lang="en-US" sz="3400" b="1" i="1" u="sng" dirty="0" smtClean="0">
                <a:solidFill>
                  <a:srgbClr val="FF0000"/>
                </a:solidFill>
              </a:rPr>
              <a:t>the </a:t>
            </a:r>
            <a:r>
              <a:rPr lang="en-US" sz="3400" b="1" i="1" u="sng" dirty="0">
                <a:solidFill>
                  <a:srgbClr val="FF0000"/>
                </a:solidFill>
              </a:rPr>
              <a:t>order</a:t>
            </a:r>
            <a:r>
              <a:rPr lang="en-US" sz="3400" dirty="0">
                <a:solidFill>
                  <a:srgbClr val="002060"/>
                </a:solidFill>
              </a:rPr>
              <a:t> granting year's support was entered </a:t>
            </a:r>
            <a:r>
              <a:rPr lang="en-US" sz="3400" dirty="0">
                <a:solidFill>
                  <a:srgbClr val="FF0000"/>
                </a:solidFill>
              </a:rPr>
              <a:t>prior to the purchase </a:t>
            </a:r>
            <a:r>
              <a:rPr lang="en-US" sz="3400" dirty="0">
                <a:solidFill>
                  <a:srgbClr val="002060"/>
                </a:solidFill>
              </a:rPr>
              <a:t>and the purchase occurred </a:t>
            </a:r>
            <a:r>
              <a:rPr lang="en-US" sz="3400" dirty="0">
                <a:solidFill>
                  <a:srgbClr val="FF0000"/>
                </a:solidFill>
              </a:rPr>
              <a:t>prior to the probate </a:t>
            </a:r>
            <a:r>
              <a:rPr lang="en-US" sz="3400" dirty="0">
                <a:solidFill>
                  <a:srgbClr val="002060"/>
                </a:solidFill>
              </a:rPr>
              <a:t>of the </a:t>
            </a:r>
            <a:r>
              <a:rPr lang="en-US" sz="3400" dirty="0" smtClean="0">
                <a:solidFill>
                  <a:srgbClr val="002060"/>
                </a:solidFill>
              </a:rPr>
              <a:t>will</a:t>
            </a:r>
          </a:p>
          <a:p>
            <a:pPr marL="0" indent="0">
              <a:buNone/>
            </a:pPr>
            <a:r>
              <a:rPr lang="en-US" sz="3400" dirty="0" smtClean="0">
                <a:solidFill>
                  <a:srgbClr val="002060"/>
                </a:solidFill>
              </a:rPr>
              <a:t>THEN if you buy from the widow or children (under court order or after they come of age)</a:t>
            </a:r>
          </a:p>
          <a:p>
            <a:pPr marL="0" indent="0">
              <a:buNone/>
            </a:pPr>
            <a:r>
              <a:rPr lang="en-US" sz="3400" dirty="0" smtClean="0">
                <a:solidFill>
                  <a:srgbClr val="002060"/>
                </a:solidFill>
              </a:rPr>
              <a:t> THE EXECUTOR CANNOT TAKE THE PROPERTY BACK.  </a:t>
            </a:r>
            <a:endParaRPr lang="en-US" sz="4800" dirty="0">
              <a:solidFill>
                <a:srgbClr val="002060"/>
              </a:solidFill>
            </a:endParaRPr>
          </a:p>
        </p:txBody>
      </p:sp>
    </p:spTree>
    <p:extLst>
      <p:ext uri="{BB962C8B-B14F-4D97-AF65-F5344CB8AC3E}">
        <p14:creationId xmlns:p14="http://schemas.microsoft.com/office/powerpoint/2010/main" val="23596242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869404" y="1709794"/>
            <a:ext cx="8534400" cy="32807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(3) Property acquired from the </a:t>
            </a:r>
            <a:r>
              <a:rPr lang="en-US" sz="3400" dirty="0" smtClean="0">
                <a:solidFill>
                  <a:srgbClr val="FF0000"/>
                </a:solidFill>
              </a:rPr>
              <a:t>administrator of the testator's estate or the heirs </a:t>
            </a:r>
            <a:r>
              <a:rPr lang="en-US" sz="3400" dirty="0" smtClean="0">
                <a:solidFill>
                  <a:srgbClr val="002060"/>
                </a:solidFill>
              </a:rPr>
              <a:t>of the testator or anyone claiming through them, unless the administrator was qualified prior to the purchase and the purchase occurred prior to the probate of the will.</a:t>
            </a:r>
            <a:endParaRPr lang="en-US" sz="3400" dirty="0">
              <a:solidFill>
                <a:srgbClr val="002060"/>
              </a:solidFill>
            </a:endParaRPr>
          </a:p>
        </p:txBody>
      </p:sp>
    </p:spTree>
    <p:extLst>
      <p:ext uri="{BB962C8B-B14F-4D97-AF65-F5344CB8AC3E}">
        <p14:creationId xmlns:p14="http://schemas.microsoft.com/office/powerpoint/2010/main" val="34099764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869404" y="1709794"/>
            <a:ext cx="8534400" cy="32807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(3) Property acquired from the </a:t>
            </a:r>
            <a:r>
              <a:rPr lang="en-US" sz="3400" dirty="0" smtClean="0">
                <a:solidFill>
                  <a:srgbClr val="FF0000"/>
                </a:solidFill>
              </a:rPr>
              <a:t>administrator of the testator's estate or the heirs </a:t>
            </a:r>
            <a:r>
              <a:rPr lang="en-US" sz="3400" dirty="0" smtClean="0">
                <a:solidFill>
                  <a:srgbClr val="002060"/>
                </a:solidFill>
              </a:rPr>
              <a:t>of the testator or anyone claiming through them, </a:t>
            </a:r>
            <a:r>
              <a:rPr lang="en-US" sz="3400" dirty="0" smtClean="0">
                <a:solidFill>
                  <a:srgbClr val="FF0000"/>
                </a:solidFill>
              </a:rPr>
              <a:t>unless</a:t>
            </a:r>
            <a:r>
              <a:rPr lang="en-US" sz="3400" dirty="0" smtClean="0">
                <a:solidFill>
                  <a:srgbClr val="002060"/>
                </a:solidFill>
              </a:rPr>
              <a:t> the administrator was qualified prior to the purchase and the purchase occurred prior to the probate of the will.</a:t>
            </a:r>
            <a:endParaRPr lang="en-US" sz="3400" dirty="0">
              <a:solidFill>
                <a:srgbClr val="002060"/>
              </a:solidFill>
            </a:endParaRPr>
          </a:p>
        </p:txBody>
      </p:sp>
    </p:spTree>
    <p:extLst>
      <p:ext uri="{BB962C8B-B14F-4D97-AF65-F5344CB8AC3E}">
        <p14:creationId xmlns:p14="http://schemas.microsoft.com/office/powerpoint/2010/main" val="39620022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869404" y="1709794"/>
            <a:ext cx="8534400" cy="32807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(3) Property acquired from the </a:t>
            </a:r>
            <a:r>
              <a:rPr lang="en-US" sz="3400" dirty="0" smtClean="0">
                <a:solidFill>
                  <a:srgbClr val="FF0000"/>
                </a:solidFill>
              </a:rPr>
              <a:t>administrator of the testator's estate or the heirs </a:t>
            </a:r>
            <a:r>
              <a:rPr lang="en-US" sz="3400" dirty="0" smtClean="0">
                <a:solidFill>
                  <a:srgbClr val="002060"/>
                </a:solidFill>
              </a:rPr>
              <a:t>of the testator or anyone claiming through them, </a:t>
            </a:r>
            <a:r>
              <a:rPr lang="en-US" sz="3400" dirty="0" smtClean="0">
                <a:solidFill>
                  <a:srgbClr val="FF0000"/>
                </a:solidFill>
              </a:rPr>
              <a:t>unless</a:t>
            </a:r>
            <a:r>
              <a:rPr lang="en-US" sz="3400" dirty="0" smtClean="0">
                <a:solidFill>
                  <a:srgbClr val="002060"/>
                </a:solidFill>
              </a:rPr>
              <a:t> the administrator was qualified </a:t>
            </a:r>
            <a:r>
              <a:rPr lang="en-US" sz="3400" dirty="0" smtClean="0">
                <a:solidFill>
                  <a:srgbClr val="FF0000"/>
                </a:solidFill>
              </a:rPr>
              <a:t>prior to the purchase </a:t>
            </a:r>
            <a:r>
              <a:rPr lang="en-US" sz="3400" dirty="0" smtClean="0">
                <a:solidFill>
                  <a:srgbClr val="002060"/>
                </a:solidFill>
              </a:rPr>
              <a:t>and the purchase occurred </a:t>
            </a:r>
            <a:r>
              <a:rPr lang="en-US" sz="3400" dirty="0" smtClean="0">
                <a:solidFill>
                  <a:srgbClr val="FF0000"/>
                </a:solidFill>
              </a:rPr>
              <a:t>prior to the probate </a:t>
            </a:r>
            <a:r>
              <a:rPr lang="en-US" sz="3400" dirty="0" smtClean="0">
                <a:solidFill>
                  <a:srgbClr val="002060"/>
                </a:solidFill>
              </a:rPr>
              <a:t>of the will.</a:t>
            </a:r>
            <a:endParaRPr lang="en-US" sz="3400" dirty="0">
              <a:solidFill>
                <a:srgbClr val="002060"/>
              </a:solidFill>
            </a:endParaRPr>
          </a:p>
        </p:txBody>
      </p:sp>
    </p:spTree>
    <p:extLst>
      <p:ext uri="{BB962C8B-B14F-4D97-AF65-F5344CB8AC3E}">
        <p14:creationId xmlns:p14="http://schemas.microsoft.com/office/powerpoint/2010/main" val="35189741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7" name="Content Placeholder 6"/>
          <p:cNvSpPr txBox="1">
            <a:spLocks/>
          </p:cNvSpPr>
          <p:nvPr/>
        </p:nvSpPr>
        <p:spPr>
          <a:xfrm>
            <a:off x="1869404" y="787782"/>
            <a:ext cx="10017796" cy="5342562"/>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Font typeface="Wingdings 3" charset="2"/>
              <a:buNone/>
            </a:pPr>
            <a:r>
              <a:rPr lang="en-US" sz="3400" dirty="0" smtClean="0">
                <a:solidFill>
                  <a:srgbClr val="002060"/>
                </a:solidFill>
              </a:rPr>
              <a:t>What does this mean?</a:t>
            </a:r>
          </a:p>
          <a:p>
            <a:pPr marL="400050" lvl="1" indent="0">
              <a:buFont typeface="Wingdings 3" charset="2"/>
              <a:buNone/>
            </a:pPr>
            <a:endParaRPr lang="en-US" sz="3400" dirty="0">
              <a:solidFill>
                <a:srgbClr val="002060"/>
              </a:solidFill>
            </a:endParaRPr>
          </a:p>
          <a:p>
            <a:pPr marL="400050" lvl="1" indent="0">
              <a:buNone/>
            </a:pPr>
            <a:r>
              <a:rPr lang="en-US" sz="3400" dirty="0">
                <a:solidFill>
                  <a:srgbClr val="002060"/>
                </a:solidFill>
              </a:rPr>
              <a:t>IF the administrator was qualified </a:t>
            </a:r>
            <a:r>
              <a:rPr lang="en-US" sz="3400" dirty="0">
                <a:solidFill>
                  <a:srgbClr val="FF0000"/>
                </a:solidFill>
              </a:rPr>
              <a:t>prior to the purchase </a:t>
            </a:r>
            <a:r>
              <a:rPr lang="en-US" sz="3400" dirty="0">
                <a:solidFill>
                  <a:srgbClr val="002060"/>
                </a:solidFill>
              </a:rPr>
              <a:t>and the purchase occurred </a:t>
            </a:r>
            <a:r>
              <a:rPr lang="en-US" sz="3400" dirty="0">
                <a:solidFill>
                  <a:srgbClr val="FF0000"/>
                </a:solidFill>
              </a:rPr>
              <a:t>prior to the probate </a:t>
            </a:r>
            <a:r>
              <a:rPr lang="en-US" sz="3400" dirty="0">
                <a:solidFill>
                  <a:srgbClr val="002060"/>
                </a:solidFill>
              </a:rPr>
              <a:t>of the will</a:t>
            </a:r>
            <a:r>
              <a:rPr lang="en-US" sz="3400" dirty="0" smtClean="0">
                <a:solidFill>
                  <a:srgbClr val="002060"/>
                </a:solidFill>
              </a:rPr>
              <a:t>.</a:t>
            </a:r>
          </a:p>
          <a:p>
            <a:pPr marL="400050" lvl="1" indent="0">
              <a:buNone/>
            </a:pPr>
            <a:endParaRPr lang="en-US" sz="3400" dirty="0">
              <a:solidFill>
                <a:srgbClr val="002060"/>
              </a:solidFill>
            </a:endParaRPr>
          </a:p>
          <a:p>
            <a:pPr marL="400050" lvl="1" indent="0">
              <a:buClr>
                <a:srgbClr val="542378"/>
              </a:buClr>
              <a:buNone/>
            </a:pPr>
            <a:r>
              <a:rPr lang="en-US" sz="3200" dirty="0" smtClean="0">
                <a:solidFill>
                  <a:srgbClr val="002060"/>
                </a:solidFill>
              </a:rPr>
              <a:t>THEN if you buy from </a:t>
            </a:r>
          </a:p>
          <a:p>
            <a:pPr marL="400050" lvl="1" indent="0">
              <a:buClr>
                <a:srgbClr val="542378"/>
              </a:buClr>
              <a:buNone/>
            </a:pPr>
            <a:r>
              <a:rPr lang="en-US" sz="3200" dirty="0" smtClean="0">
                <a:solidFill>
                  <a:srgbClr val="002060"/>
                </a:solidFill>
              </a:rPr>
              <a:t>the </a:t>
            </a:r>
            <a:r>
              <a:rPr lang="en-US" sz="3200" dirty="0" smtClean="0">
                <a:solidFill>
                  <a:srgbClr val="FF0000"/>
                </a:solidFill>
              </a:rPr>
              <a:t>administrator of the testator's estate </a:t>
            </a:r>
          </a:p>
          <a:p>
            <a:pPr marL="400050" lvl="1" indent="0">
              <a:buClr>
                <a:srgbClr val="542378"/>
              </a:buClr>
              <a:buNone/>
            </a:pPr>
            <a:r>
              <a:rPr lang="en-US" sz="3200" dirty="0" smtClean="0">
                <a:solidFill>
                  <a:srgbClr val="FF0000"/>
                </a:solidFill>
              </a:rPr>
              <a:t>or the heirs </a:t>
            </a:r>
            <a:r>
              <a:rPr lang="en-US" sz="3200" dirty="0" smtClean="0">
                <a:solidFill>
                  <a:srgbClr val="002060"/>
                </a:solidFill>
              </a:rPr>
              <a:t>of the testator or anyone claiming through them, </a:t>
            </a:r>
          </a:p>
          <a:p>
            <a:pPr marL="400050" lvl="1" indent="0">
              <a:buClr>
                <a:srgbClr val="542378"/>
              </a:buClr>
              <a:buNone/>
            </a:pPr>
            <a:r>
              <a:rPr lang="en-US" sz="3200" dirty="0" smtClean="0">
                <a:solidFill>
                  <a:srgbClr val="002060"/>
                </a:solidFill>
              </a:rPr>
              <a:t>THEN </a:t>
            </a:r>
            <a:r>
              <a:rPr lang="en-US" sz="3200" dirty="0">
                <a:solidFill>
                  <a:srgbClr val="002060"/>
                </a:solidFill>
              </a:rPr>
              <a:t>THE EXECUTOR CANNOT TAKE THE PROPERTY BACK.  </a:t>
            </a:r>
            <a:endParaRPr lang="en-US" sz="4600" dirty="0">
              <a:solidFill>
                <a:srgbClr val="002060"/>
              </a:solidFill>
            </a:endParaRPr>
          </a:p>
          <a:p>
            <a:pPr marL="400050" lvl="1" indent="0">
              <a:buFont typeface="Wingdings 3" charset="2"/>
              <a:buNone/>
            </a:pPr>
            <a:endParaRPr lang="en-US" sz="3400" dirty="0">
              <a:solidFill>
                <a:srgbClr val="002060"/>
              </a:solidFill>
            </a:endParaRPr>
          </a:p>
        </p:txBody>
      </p:sp>
    </p:spTree>
    <p:extLst>
      <p:ext uri="{BB962C8B-B14F-4D97-AF65-F5344CB8AC3E}">
        <p14:creationId xmlns:p14="http://schemas.microsoft.com/office/powerpoint/2010/main" val="11697143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11" y="335078"/>
            <a:ext cx="9393179" cy="2667730"/>
          </a:xfrm>
        </p:spPr>
        <p:txBody>
          <a:bodyPr>
            <a:normAutofit/>
          </a:bodyPr>
          <a:lstStyle/>
          <a:p>
            <a:r>
              <a:rPr lang="en-US" sz="4800" dirty="0">
                <a:solidFill>
                  <a:srgbClr val="002060"/>
                </a:solidFill>
              </a:rPr>
              <a:t>§ 53-5-3. Time within which will to be offered for probate</a:t>
            </a:r>
            <a:r>
              <a:rPr lang="en-US" sz="4800" dirty="0"/>
              <a:t/>
            </a:r>
            <a:br>
              <a:rPr lang="en-US" sz="4800" dirty="0"/>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47</a:t>
            </a:fld>
            <a:endParaRPr lang="en-US" dirty="0"/>
          </a:p>
        </p:txBody>
      </p:sp>
      <p:sp>
        <p:nvSpPr>
          <p:cNvPr id="7" name="Content Placeholder 6"/>
          <p:cNvSpPr>
            <a:spLocks noGrp="1"/>
          </p:cNvSpPr>
          <p:nvPr>
            <p:ph idx="1"/>
          </p:nvPr>
        </p:nvSpPr>
        <p:spPr>
          <a:xfrm>
            <a:off x="2208675" y="1944711"/>
            <a:ext cx="9498221" cy="4816698"/>
          </a:xfrm>
        </p:spPr>
        <p:txBody>
          <a:bodyPr>
            <a:normAutofit lnSpcReduction="10000"/>
          </a:bodyPr>
          <a:lstStyle/>
          <a:p>
            <a:pPr marL="0" indent="0">
              <a:buNone/>
            </a:pPr>
            <a:r>
              <a:rPr lang="en-US" sz="3600" dirty="0" smtClean="0">
                <a:solidFill>
                  <a:srgbClr val="002060"/>
                </a:solidFill>
              </a:rPr>
              <a:t>A </a:t>
            </a:r>
            <a:r>
              <a:rPr lang="en-US" sz="3600" dirty="0">
                <a:solidFill>
                  <a:srgbClr val="002060"/>
                </a:solidFill>
              </a:rPr>
              <a:t>will shall not be offered for probate following the expiration of </a:t>
            </a:r>
            <a:r>
              <a:rPr lang="en-US" sz="3600" dirty="0">
                <a:solidFill>
                  <a:srgbClr val="FF0000"/>
                </a:solidFill>
              </a:rPr>
              <a:t>five years </a:t>
            </a:r>
            <a:r>
              <a:rPr lang="en-US" sz="3600" dirty="0">
                <a:solidFill>
                  <a:srgbClr val="002060"/>
                </a:solidFill>
              </a:rPr>
              <a:t>from the latest date on which a </a:t>
            </a:r>
            <a:r>
              <a:rPr lang="en-US" sz="3600" dirty="0" smtClean="0">
                <a:solidFill>
                  <a:srgbClr val="002060"/>
                </a:solidFill>
              </a:rPr>
              <a:t>petition is </a:t>
            </a:r>
            <a:r>
              <a:rPr lang="en-US" sz="3600" dirty="0">
                <a:solidFill>
                  <a:srgbClr val="002060"/>
                </a:solidFill>
              </a:rPr>
              <a:t>filed for:</a:t>
            </a:r>
          </a:p>
          <a:p>
            <a:pPr marL="400050" lvl="1" indent="0">
              <a:buNone/>
            </a:pPr>
            <a:r>
              <a:rPr lang="en-US" sz="3400" dirty="0">
                <a:solidFill>
                  <a:srgbClr val="002060"/>
                </a:solidFill>
              </a:rPr>
              <a:t>(1) The appointment of a personal representative of the decedent's estate; or</a:t>
            </a:r>
          </a:p>
          <a:p>
            <a:pPr marL="400050" lvl="1" indent="0">
              <a:buNone/>
            </a:pPr>
            <a:r>
              <a:rPr lang="en-US" sz="3400" dirty="0">
                <a:solidFill>
                  <a:srgbClr val="002060"/>
                </a:solidFill>
              </a:rPr>
              <a:t>(2) An order that no administration is necessary on the decedent's estate</a:t>
            </a:r>
            <a:r>
              <a:rPr lang="en-US" sz="3400" dirty="0" smtClean="0">
                <a:solidFill>
                  <a:srgbClr val="002060"/>
                </a:solidFill>
              </a:rPr>
              <a:t>; </a:t>
            </a:r>
          </a:p>
          <a:p>
            <a:pPr marL="0" indent="0">
              <a:buNone/>
            </a:pPr>
            <a:r>
              <a:rPr lang="en-US" sz="5400" dirty="0" smtClean="0">
                <a:solidFill>
                  <a:srgbClr val="002060"/>
                </a:solidFill>
              </a:rPr>
              <a:t>. . .</a:t>
            </a:r>
            <a:endParaRPr lang="en-US" sz="5400" dirty="0">
              <a:solidFill>
                <a:srgbClr val="002060"/>
              </a:solidFill>
            </a:endParaRPr>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28945311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2654300"/>
            <a:ext cx="9599612" cy="2634622"/>
          </a:xfrm>
        </p:spPr>
        <p:txBody>
          <a:bodyPr>
            <a:noAutofit/>
          </a:bodyPr>
          <a:lstStyle/>
          <a:p>
            <a:pPr marL="0" indent="0">
              <a:buNone/>
            </a:pPr>
            <a:r>
              <a:rPr lang="en-US" sz="8000" dirty="0" smtClean="0">
                <a:solidFill>
                  <a:srgbClr val="002060"/>
                </a:solidFill>
              </a:rPr>
              <a:t>Year’s Support</a:t>
            </a:r>
            <a:endParaRPr lang="en-US" sz="8000" dirty="0">
              <a:solidFill>
                <a:srgbClr val="002060"/>
              </a:solidFill>
            </a:endParaRPr>
          </a:p>
        </p:txBody>
      </p:sp>
    </p:spTree>
    <p:extLst>
      <p:ext uri="{BB962C8B-B14F-4D97-AF65-F5344CB8AC3E}">
        <p14:creationId xmlns:p14="http://schemas.microsoft.com/office/powerpoint/2010/main" val="24520605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smtClean="0">
                <a:solidFill>
                  <a:srgbClr val="002060"/>
                </a:solidFill>
                <a:latin typeface="Footlight MT Light" panose="0204060206030A020304" pitchFamily="18" charset="0"/>
              </a:rPr>
              <a:t/>
            </a:r>
            <a:br>
              <a:rPr lang="en-US" sz="6600" dirty="0" smtClean="0">
                <a:solidFill>
                  <a:srgbClr val="002060"/>
                </a:solidFill>
                <a:latin typeface="Footlight MT Light" panose="0204060206030A020304" pitchFamily="18" charset="0"/>
              </a:rPr>
            </a:br>
            <a:r>
              <a:rPr lang="en-US" sz="6600" dirty="0" smtClean="0">
                <a:solidFill>
                  <a:srgbClr val="002060"/>
                </a:solidFill>
                <a:latin typeface="Footlight MT Light" panose="0204060206030A020304" pitchFamily="18" charset="0"/>
              </a:rPr>
              <a:t>	</a:t>
            </a:r>
            <a:br>
              <a:rPr lang="en-US" sz="6600" dirty="0" smtClean="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82557" y="290022"/>
            <a:ext cx="9599612" cy="2634622"/>
          </a:xfrm>
        </p:spPr>
        <p:txBody>
          <a:bodyPr>
            <a:noAutofit/>
          </a:bodyPr>
          <a:lstStyle/>
          <a:p>
            <a:pPr marL="0" indent="0">
              <a:buNone/>
            </a:pPr>
            <a:r>
              <a:rPr lang="en-US" sz="3200" b="1" dirty="0" smtClean="0">
                <a:solidFill>
                  <a:srgbClr val="002060"/>
                </a:solidFill>
              </a:rPr>
              <a:t>§ 53-3-1. Preference before other debts; entitlement of surviving spouse and minor children</a:t>
            </a:r>
          </a:p>
          <a:p>
            <a:pPr marL="0" indent="0">
              <a:buNone/>
            </a:pPr>
            <a:endParaRPr lang="en-US" sz="3200" b="1" dirty="0" smtClean="0">
              <a:solidFill>
                <a:srgbClr val="002060"/>
              </a:solidFill>
            </a:endParaRPr>
          </a:p>
          <a:p>
            <a:pPr marL="0" indent="0">
              <a:buNone/>
            </a:pPr>
            <a:r>
              <a:rPr lang="en-US" sz="2600" dirty="0" smtClean="0">
                <a:solidFill>
                  <a:srgbClr val="002060"/>
                </a:solidFill>
              </a:rPr>
              <a:t>(a) As used in this chapter, the terms “child” or “children” mean any </a:t>
            </a:r>
            <a:r>
              <a:rPr lang="en-US" sz="2600" dirty="0" smtClean="0">
                <a:solidFill>
                  <a:srgbClr val="FF0000"/>
                </a:solidFill>
              </a:rPr>
              <a:t>minor child </a:t>
            </a:r>
            <a:r>
              <a:rPr lang="en-US" sz="2600" dirty="0" smtClean="0">
                <a:solidFill>
                  <a:srgbClr val="002060"/>
                </a:solidFill>
              </a:rPr>
              <a:t>who would be entitled to inherit if the child's parent died intestate.</a:t>
            </a:r>
          </a:p>
          <a:p>
            <a:pPr marL="0" indent="0">
              <a:buNone/>
            </a:pPr>
            <a:r>
              <a:rPr lang="en-US" sz="2600" dirty="0" smtClean="0">
                <a:solidFill>
                  <a:srgbClr val="002060"/>
                </a:solidFill>
              </a:rPr>
              <a:t>(b) Among the necessary expenses of administration and to be </a:t>
            </a:r>
            <a:r>
              <a:rPr lang="en-US" sz="2600" dirty="0" smtClean="0">
                <a:solidFill>
                  <a:srgbClr val="FF0000"/>
                </a:solidFill>
              </a:rPr>
              <a:t>preferred before all other debts</a:t>
            </a:r>
            <a:r>
              <a:rPr lang="en-US" sz="2600" dirty="0" smtClean="0">
                <a:solidFill>
                  <a:srgbClr val="002060"/>
                </a:solidFill>
              </a:rPr>
              <a:t>, except as specifically provided otherwise in this chapter, is the provision of year's support for the family.</a:t>
            </a:r>
          </a:p>
          <a:p>
            <a:pPr marL="0" indent="0">
              <a:buNone/>
            </a:pPr>
            <a:r>
              <a:rPr lang="en-US" sz="2600" dirty="0" smtClean="0">
                <a:solidFill>
                  <a:srgbClr val="002060"/>
                </a:solidFill>
              </a:rPr>
              <a:t>(c) The </a:t>
            </a:r>
            <a:r>
              <a:rPr lang="en-US" sz="2600" dirty="0" smtClean="0">
                <a:solidFill>
                  <a:srgbClr val="FF0000"/>
                </a:solidFill>
              </a:rPr>
              <a:t>surviving spouse and minor children </a:t>
            </a:r>
            <a:r>
              <a:rPr lang="en-US" sz="2600" dirty="0" smtClean="0">
                <a:solidFill>
                  <a:srgbClr val="002060"/>
                </a:solidFill>
              </a:rPr>
              <a:t>of a testate or intestate decedent are entitled to year's support</a:t>
            </a:r>
            <a:r>
              <a:rPr lang="en-US" sz="2600" dirty="0" smtClean="0">
                <a:solidFill>
                  <a:srgbClr val="FF0000"/>
                </a:solidFill>
              </a:rPr>
              <a:t> </a:t>
            </a:r>
            <a:r>
              <a:rPr lang="en-US" sz="2600" dirty="0" smtClean="0">
                <a:solidFill>
                  <a:srgbClr val="002060"/>
                </a:solidFill>
              </a:rPr>
              <a:t>in the form of property for their </a:t>
            </a:r>
            <a:r>
              <a:rPr lang="en-US" sz="2600" dirty="0" smtClean="0">
                <a:solidFill>
                  <a:srgbClr val="FF0000"/>
                </a:solidFill>
              </a:rPr>
              <a:t>support and maintenance for the period of 12 months from the date of the decedent's death</a:t>
            </a:r>
            <a:r>
              <a:rPr lang="en-US" sz="2600" dirty="0" smtClean="0">
                <a:solidFill>
                  <a:srgbClr val="002060"/>
                </a:solidFill>
              </a:rPr>
              <a:t>.</a:t>
            </a:r>
            <a:endParaRPr lang="en-US" sz="2600" dirty="0">
              <a:solidFill>
                <a:srgbClr val="002060"/>
              </a:solidFill>
            </a:endParaRPr>
          </a:p>
        </p:txBody>
      </p:sp>
    </p:spTree>
    <p:extLst>
      <p:ext uri="{BB962C8B-B14F-4D97-AF65-F5344CB8AC3E}">
        <p14:creationId xmlns:p14="http://schemas.microsoft.com/office/powerpoint/2010/main" val="2454563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485" y="1920450"/>
            <a:ext cx="9393179" cy="3606418"/>
          </a:xfrm>
        </p:spPr>
        <p:txBody>
          <a:bodyPr>
            <a:noAutofit/>
          </a:bodyPr>
          <a:lstStyle/>
          <a:p>
            <a:pPr algn="ctr"/>
            <a:r>
              <a:rPr lang="en-US" sz="7200" dirty="0">
                <a:solidFill>
                  <a:srgbClr val="002060"/>
                </a:solidFill>
                <a:latin typeface="Poor Richard" panose="02080502050505020702" pitchFamily="18" charset="0"/>
              </a:rPr>
              <a:t>t</a:t>
            </a:r>
            <a:r>
              <a:rPr lang="en-US" sz="7200" dirty="0" smtClean="0">
                <a:solidFill>
                  <a:srgbClr val="002060"/>
                </a:solidFill>
                <a:latin typeface="Poor Richard" panose="02080502050505020702" pitchFamily="18" charset="0"/>
              </a:rPr>
              <a:t>he  person who came back on the title report as the “RTV,”</a:t>
            </a:r>
            <a:br>
              <a:rPr lang="en-US" sz="7200" dirty="0" smtClean="0">
                <a:solidFill>
                  <a:srgbClr val="002060"/>
                </a:solidFill>
                <a:latin typeface="Poor Richard" panose="02080502050505020702" pitchFamily="18" charset="0"/>
              </a:rPr>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41165559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1018" y="336103"/>
            <a:ext cx="9599612" cy="2634622"/>
          </a:xfrm>
        </p:spPr>
        <p:txBody>
          <a:bodyPr>
            <a:noAutofit/>
          </a:bodyPr>
          <a:lstStyle/>
          <a:p>
            <a:pPr marL="0" indent="0">
              <a:buNone/>
            </a:pPr>
            <a:r>
              <a:rPr lang="en-US" sz="3600" dirty="0">
                <a:solidFill>
                  <a:srgbClr val="252525"/>
                </a:solidFill>
                <a:latin typeface="Georgia" panose="02040502050405020303" pitchFamily="18" charset="0"/>
              </a:rPr>
              <a:t>§ 53-3-2. When year's support </a:t>
            </a:r>
            <a:r>
              <a:rPr lang="en-US" sz="3600" dirty="0" smtClean="0">
                <a:solidFill>
                  <a:srgbClr val="252525"/>
                </a:solidFill>
                <a:latin typeface="Georgia" panose="02040502050405020303" pitchFamily="18" charset="0"/>
              </a:rPr>
              <a:t>barred</a:t>
            </a:r>
          </a:p>
          <a:p>
            <a:pPr marL="0" indent="0">
              <a:buNone/>
            </a:pPr>
            <a:endParaRPr lang="en-US" sz="4800" dirty="0">
              <a:solidFill>
                <a:srgbClr val="252525"/>
              </a:solidFill>
              <a:latin typeface="Georgia" panose="02040502050405020303" pitchFamily="18" charset="0"/>
            </a:endParaRPr>
          </a:p>
          <a:p>
            <a:pPr marL="514350" indent="-514350">
              <a:buFont typeface="+mj-lt"/>
              <a:buAutoNum type="alphaLcParenR"/>
            </a:pPr>
            <a:r>
              <a:rPr lang="en-US" sz="2800" dirty="0" smtClean="0">
                <a:solidFill>
                  <a:srgbClr val="000000"/>
                </a:solidFill>
              </a:rPr>
              <a:t>A </a:t>
            </a:r>
            <a:r>
              <a:rPr lang="en-US" sz="2800" dirty="0">
                <a:solidFill>
                  <a:srgbClr val="000000"/>
                </a:solidFill>
              </a:rPr>
              <a:t>surviving spouse's right to year's support shall be barred by the marriage or death of the spouse prior to the </a:t>
            </a:r>
            <a:r>
              <a:rPr lang="en-US" sz="2800" dirty="0" smtClean="0">
                <a:solidFill>
                  <a:srgbClr val="000000"/>
                </a:solidFill>
              </a:rPr>
              <a:t>filing of </a:t>
            </a:r>
            <a:r>
              <a:rPr lang="en-US" sz="2800" dirty="0">
                <a:solidFill>
                  <a:srgbClr val="000000"/>
                </a:solidFill>
              </a:rPr>
              <a:t>the petition for year's support</a:t>
            </a:r>
            <a:r>
              <a:rPr lang="en-US" sz="2800" dirty="0" smtClean="0">
                <a:solidFill>
                  <a:srgbClr val="000000"/>
                </a:solidFill>
              </a:rPr>
              <a:t>.</a:t>
            </a:r>
          </a:p>
          <a:p>
            <a:pPr marL="0" indent="0">
              <a:buNone/>
            </a:pPr>
            <a:endParaRPr lang="en-US" sz="2800" dirty="0">
              <a:solidFill>
                <a:srgbClr val="000000"/>
              </a:solidFill>
            </a:endParaRPr>
          </a:p>
          <a:p>
            <a:pPr marL="514350" indent="-514350">
              <a:buFont typeface="+mj-lt"/>
              <a:buAutoNum type="alphaLcParenR"/>
            </a:pPr>
            <a:r>
              <a:rPr lang="en-US" sz="2800" dirty="0" smtClean="0">
                <a:solidFill>
                  <a:srgbClr val="000000"/>
                </a:solidFill>
              </a:rPr>
              <a:t>A </a:t>
            </a:r>
            <a:r>
              <a:rPr lang="en-US" sz="2800" dirty="0">
                <a:solidFill>
                  <a:srgbClr val="000000"/>
                </a:solidFill>
              </a:rPr>
              <a:t>minor child's right to year's support shall be barred by the marriage or death of the minor or by the minor's </a:t>
            </a:r>
            <a:r>
              <a:rPr lang="en-US" sz="2800" dirty="0" smtClean="0">
                <a:solidFill>
                  <a:srgbClr val="000000"/>
                </a:solidFill>
              </a:rPr>
              <a:t>attaining the </a:t>
            </a:r>
            <a:r>
              <a:rPr lang="en-US" sz="2800" dirty="0">
                <a:solidFill>
                  <a:srgbClr val="000000"/>
                </a:solidFill>
              </a:rPr>
              <a:t>age of 18 years prior to the filing of the petition for year's support.</a:t>
            </a:r>
            <a:endParaRPr lang="en-US" sz="2800" dirty="0">
              <a:solidFill>
                <a:srgbClr val="002060"/>
              </a:solidFill>
            </a:endParaRPr>
          </a:p>
        </p:txBody>
      </p:sp>
    </p:spTree>
    <p:extLst>
      <p:ext uri="{BB962C8B-B14F-4D97-AF65-F5344CB8AC3E}">
        <p14:creationId xmlns:p14="http://schemas.microsoft.com/office/powerpoint/2010/main" val="18563667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40890" y="960977"/>
            <a:ext cx="9599612" cy="2634622"/>
          </a:xfrm>
        </p:spPr>
        <p:txBody>
          <a:bodyPr>
            <a:noAutofit/>
          </a:bodyPr>
          <a:lstStyle/>
          <a:p>
            <a:pPr marL="0" indent="0">
              <a:buNone/>
            </a:pPr>
            <a:r>
              <a:rPr lang="en-US" sz="3600" dirty="0">
                <a:solidFill>
                  <a:srgbClr val="252525"/>
                </a:solidFill>
                <a:latin typeface="Georgia" panose="02040502050405020303" pitchFamily="18" charset="0"/>
              </a:rPr>
              <a:t>§ 53-3-3. Provision in will in lieu of year's support; </a:t>
            </a:r>
            <a:r>
              <a:rPr lang="en-US" sz="3600" dirty="0" smtClean="0">
                <a:solidFill>
                  <a:srgbClr val="252525"/>
                </a:solidFill>
                <a:latin typeface="Georgia" panose="02040502050405020303" pitchFamily="18" charset="0"/>
              </a:rPr>
              <a:t>election</a:t>
            </a:r>
          </a:p>
          <a:p>
            <a:pPr marL="0" indent="0">
              <a:buNone/>
            </a:pPr>
            <a:endParaRPr lang="en-US" sz="4800" dirty="0">
              <a:solidFill>
                <a:srgbClr val="252525"/>
              </a:solidFill>
              <a:latin typeface="Georgia" panose="02040502050405020303" pitchFamily="18" charset="0"/>
            </a:endParaRPr>
          </a:p>
          <a:p>
            <a:pPr marL="0" indent="0">
              <a:buNone/>
            </a:pPr>
            <a:r>
              <a:rPr lang="en-US" sz="2800" dirty="0" smtClean="0">
                <a:solidFill>
                  <a:srgbClr val="000000"/>
                </a:solidFill>
              </a:rPr>
              <a:t>A </a:t>
            </a:r>
            <a:r>
              <a:rPr lang="en-US" sz="2800" dirty="0">
                <a:solidFill>
                  <a:srgbClr val="000000"/>
                </a:solidFill>
              </a:rPr>
              <a:t>testator by will may make provision for the spouse in lieu of year's support, in which case the surviving spouse </a:t>
            </a:r>
            <a:r>
              <a:rPr lang="en-US" sz="2800" dirty="0" smtClean="0">
                <a:solidFill>
                  <a:srgbClr val="000000"/>
                </a:solidFill>
              </a:rPr>
              <a:t>must make </a:t>
            </a:r>
            <a:r>
              <a:rPr lang="en-US" sz="2800" dirty="0">
                <a:solidFill>
                  <a:srgbClr val="000000"/>
                </a:solidFill>
              </a:rPr>
              <a:t>an election.</a:t>
            </a:r>
            <a:endParaRPr lang="en-US" sz="2800" dirty="0">
              <a:solidFill>
                <a:srgbClr val="002060"/>
              </a:solidFill>
            </a:endParaRPr>
          </a:p>
        </p:txBody>
      </p:sp>
    </p:spTree>
    <p:extLst>
      <p:ext uri="{BB962C8B-B14F-4D97-AF65-F5344CB8AC3E}">
        <p14:creationId xmlns:p14="http://schemas.microsoft.com/office/powerpoint/2010/main" val="21924656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87836" y="619438"/>
            <a:ext cx="9599612" cy="2634622"/>
          </a:xfrm>
        </p:spPr>
        <p:txBody>
          <a:bodyPr>
            <a:noAutofit/>
          </a:bodyPr>
          <a:lstStyle/>
          <a:p>
            <a:pPr marL="0" indent="0">
              <a:buNone/>
            </a:pPr>
            <a:r>
              <a:rPr lang="en-US" sz="3600" dirty="0" smtClean="0">
                <a:solidFill>
                  <a:srgbClr val="252525"/>
                </a:solidFill>
                <a:latin typeface="Georgia" panose="02040502050405020303" pitchFamily="18" charset="0"/>
              </a:rPr>
              <a:t>Divestment </a:t>
            </a:r>
            <a:r>
              <a:rPr lang="en-US" sz="3600" dirty="0">
                <a:solidFill>
                  <a:srgbClr val="252525"/>
                </a:solidFill>
                <a:latin typeface="Georgia" panose="02040502050405020303" pitchFamily="18" charset="0"/>
              </a:rPr>
              <a:t>of taxes and liens for </a:t>
            </a:r>
            <a:r>
              <a:rPr lang="en-US" sz="3600" dirty="0" smtClean="0">
                <a:solidFill>
                  <a:srgbClr val="252525"/>
                </a:solidFill>
                <a:latin typeface="Georgia" panose="02040502050405020303" pitchFamily="18" charset="0"/>
              </a:rPr>
              <a:t>taxes</a:t>
            </a:r>
          </a:p>
          <a:p>
            <a:pPr marL="0" indent="0">
              <a:buNone/>
            </a:pPr>
            <a:endParaRPr lang="en-US" sz="3600" dirty="0">
              <a:solidFill>
                <a:srgbClr val="252525"/>
              </a:solidFill>
              <a:latin typeface="Georgia" panose="02040502050405020303" pitchFamily="18" charset="0"/>
            </a:endParaRPr>
          </a:p>
          <a:p>
            <a:pPr marL="0" indent="0">
              <a:buNone/>
            </a:pPr>
            <a:r>
              <a:rPr lang="en-US" sz="2400" dirty="0" smtClean="0">
                <a:solidFill>
                  <a:srgbClr val="000000"/>
                </a:solidFill>
                <a:latin typeface="TimesNewRomanMTStd"/>
              </a:rPr>
              <a:t>(</a:t>
            </a:r>
            <a:r>
              <a:rPr lang="en-US" sz="2400" dirty="0">
                <a:solidFill>
                  <a:srgbClr val="000000"/>
                </a:solidFill>
                <a:latin typeface="TimesNewRomanMTStd"/>
              </a:rPr>
              <a:t>b)(1) In solvent and insolvent estates, all taxes and liens for taxes accrued for years prior to the year of the </a:t>
            </a:r>
            <a:r>
              <a:rPr lang="en-US" sz="2400" dirty="0" smtClean="0">
                <a:solidFill>
                  <a:srgbClr val="000000"/>
                </a:solidFill>
                <a:latin typeface="TimesNewRomanMTStd"/>
              </a:rPr>
              <a:t>decedent's death </a:t>
            </a:r>
            <a:r>
              <a:rPr lang="en-US" sz="2400" dirty="0">
                <a:solidFill>
                  <a:srgbClr val="000000"/>
                </a:solidFill>
                <a:latin typeface="TimesNewRomanMTStd"/>
              </a:rPr>
              <a:t>against the homestead set apart and against any equity of redemption applicable to the homestead set apart </a:t>
            </a:r>
            <a:r>
              <a:rPr lang="en-US" sz="2400" dirty="0" smtClean="0">
                <a:solidFill>
                  <a:srgbClr val="000000"/>
                </a:solidFill>
                <a:latin typeface="TimesNewRomanMTStd"/>
              </a:rPr>
              <a:t>shall be </a:t>
            </a:r>
            <a:r>
              <a:rPr lang="en-US" sz="2400" dirty="0">
                <a:solidFill>
                  <a:srgbClr val="000000"/>
                </a:solidFill>
                <a:latin typeface="TimesNewRomanMTStd"/>
              </a:rPr>
              <a:t>divested as if the entire title were included in the year's support. Additionally, as elected in the petition, property </a:t>
            </a:r>
            <a:r>
              <a:rPr lang="en-US" sz="2400" dirty="0" smtClean="0">
                <a:solidFill>
                  <a:srgbClr val="000000"/>
                </a:solidFill>
                <a:latin typeface="TimesNewRomanMTStd"/>
              </a:rPr>
              <a:t>taxes accrued </a:t>
            </a:r>
            <a:r>
              <a:rPr lang="en-US" sz="2400" dirty="0">
                <a:solidFill>
                  <a:srgbClr val="000000"/>
                </a:solidFill>
                <a:latin typeface="TimesNewRomanMTStd"/>
              </a:rPr>
              <a:t>in the year of the decedent's death or in the year in which the petition for year's support is filed or, if the </a:t>
            </a:r>
            <a:r>
              <a:rPr lang="en-US" sz="2400" dirty="0" smtClean="0">
                <a:solidFill>
                  <a:srgbClr val="000000"/>
                </a:solidFill>
                <a:latin typeface="TimesNewRomanMTStd"/>
              </a:rPr>
              <a:t>petition is </a:t>
            </a:r>
            <a:r>
              <a:rPr lang="en-US" sz="2400" dirty="0">
                <a:solidFill>
                  <a:srgbClr val="000000"/>
                </a:solidFill>
                <a:latin typeface="TimesNewRomanMTStd"/>
              </a:rPr>
              <a:t>filed in the year of the decedent's death, in the year following the filing of the petition shall be divested if the </a:t>
            </a:r>
            <a:r>
              <a:rPr lang="en-US" sz="2400" dirty="0" smtClean="0">
                <a:solidFill>
                  <a:srgbClr val="000000"/>
                </a:solidFill>
                <a:latin typeface="TimesNewRomanMTStd"/>
              </a:rPr>
              <a:t>homestead is </a:t>
            </a:r>
            <a:r>
              <a:rPr lang="en-US" sz="2400" dirty="0">
                <a:solidFill>
                  <a:srgbClr val="000000"/>
                </a:solidFill>
                <a:latin typeface="TimesNewRomanMTStd"/>
              </a:rPr>
              <a:t>set apart for year's support</a:t>
            </a:r>
            <a:r>
              <a:rPr lang="en-US" sz="2400" dirty="0" smtClean="0">
                <a:solidFill>
                  <a:srgbClr val="000000"/>
                </a:solidFill>
                <a:latin typeface="TimesNewRomanMTStd"/>
              </a:rPr>
              <a:t>.</a:t>
            </a:r>
            <a:r>
              <a:rPr lang="en-US" sz="2400" dirty="0">
                <a:solidFill>
                  <a:srgbClr val="252525"/>
                </a:solidFill>
                <a:latin typeface="Georgia" panose="02040502050405020303" pitchFamily="18" charset="0"/>
              </a:rPr>
              <a:t> </a:t>
            </a:r>
            <a:r>
              <a:rPr lang="en-US" sz="2400" dirty="0" smtClean="0">
                <a:solidFill>
                  <a:srgbClr val="252525"/>
                </a:solidFill>
                <a:latin typeface="Georgia" panose="02040502050405020303" pitchFamily="18" charset="0"/>
              </a:rPr>
              <a:t>O.C.G.A. § </a:t>
            </a:r>
            <a:r>
              <a:rPr lang="en-US" sz="2400" dirty="0">
                <a:solidFill>
                  <a:srgbClr val="252525"/>
                </a:solidFill>
                <a:latin typeface="Georgia" panose="02040502050405020303" pitchFamily="18" charset="0"/>
              </a:rPr>
              <a:t>53-3-4. </a:t>
            </a:r>
            <a:endParaRPr lang="en-US" sz="2400" dirty="0">
              <a:solidFill>
                <a:srgbClr val="000000"/>
              </a:solidFill>
              <a:latin typeface="TimesNewRomanMTStd"/>
            </a:endParaRPr>
          </a:p>
        </p:txBody>
      </p:sp>
    </p:spTree>
    <p:extLst>
      <p:ext uri="{BB962C8B-B14F-4D97-AF65-F5344CB8AC3E}">
        <p14:creationId xmlns:p14="http://schemas.microsoft.com/office/powerpoint/2010/main" val="407716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62078" y="2105968"/>
            <a:ext cx="9599612" cy="2634622"/>
          </a:xfrm>
        </p:spPr>
        <p:txBody>
          <a:bodyPr>
            <a:noAutofit/>
          </a:bodyPr>
          <a:lstStyle/>
          <a:p>
            <a:pPr marL="0" indent="0">
              <a:buNone/>
            </a:pPr>
            <a:r>
              <a:rPr lang="en-US" sz="2400" dirty="0" smtClean="0">
                <a:solidFill>
                  <a:srgbClr val="000000"/>
                </a:solidFill>
                <a:latin typeface="TimesNewRomanMTStd"/>
              </a:rPr>
              <a:t>(</a:t>
            </a:r>
            <a:r>
              <a:rPr lang="en-US" sz="2400" dirty="0">
                <a:solidFill>
                  <a:srgbClr val="000000"/>
                </a:solidFill>
                <a:latin typeface="TimesNewRomanMTStd"/>
              </a:rPr>
              <a:t>2) In solvent and insolvent estates, if the homestead is not claimed, all taxes and liens for taxes accrued for years </a:t>
            </a:r>
            <a:r>
              <a:rPr lang="en-US" sz="2400" dirty="0" smtClean="0">
                <a:solidFill>
                  <a:srgbClr val="000000"/>
                </a:solidFill>
                <a:latin typeface="TimesNewRomanMTStd"/>
              </a:rPr>
              <a:t>prior to </a:t>
            </a:r>
            <a:r>
              <a:rPr lang="en-US" sz="2400" dirty="0">
                <a:solidFill>
                  <a:srgbClr val="000000"/>
                </a:solidFill>
                <a:latin typeface="TimesNewRomanMTStd"/>
              </a:rPr>
              <a:t>the year of the decedent's death against the real property set apart and against any equity of redemption </a:t>
            </a:r>
            <a:r>
              <a:rPr lang="en-US" sz="2400" dirty="0" smtClean="0">
                <a:solidFill>
                  <a:srgbClr val="000000"/>
                </a:solidFill>
                <a:latin typeface="TimesNewRomanMTStd"/>
              </a:rPr>
              <a:t>applicable to </a:t>
            </a:r>
            <a:r>
              <a:rPr lang="en-US" sz="2400" dirty="0">
                <a:solidFill>
                  <a:srgbClr val="000000"/>
                </a:solidFill>
                <a:latin typeface="TimesNewRomanMTStd"/>
              </a:rPr>
              <a:t>the real property set apart shall be divested as if the entire title were included in the year's support. Additionally, </a:t>
            </a:r>
            <a:r>
              <a:rPr lang="en-US" sz="2400" dirty="0" smtClean="0">
                <a:solidFill>
                  <a:srgbClr val="000000"/>
                </a:solidFill>
                <a:latin typeface="TimesNewRomanMTStd"/>
              </a:rPr>
              <a:t>as elected </a:t>
            </a:r>
            <a:r>
              <a:rPr lang="en-US" sz="2400" dirty="0">
                <a:solidFill>
                  <a:srgbClr val="000000"/>
                </a:solidFill>
                <a:latin typeface="TimesNewRomanMTStd"/>
              </a:rPr>
              <a:t>in the petition, property taxes accrued in the year of the decedent's death or in the year in which the </a:t>
            </a:r>
            <a:r>
              <a:rPr lang="en-US" sz="2400" dirty="0" smtClean="0">
                <a:solidFill>
                  <a:srgbClr val="000000"/>
                </a:solidFill>
                <a:latin typeface="TimesNewRomanMTStd"/>
              </a:rPr>
              <a:t>petition for </a:t>
            </a:r>
            <a:r>
              <a:rPr lang="en-US" sz="2400" dirty="0">
                <a:solidFill>
                  <a:srgbClr val="000000"/>
                </a:solidFill>
                <a:latin typeface="TimesNewRomanMTStd"/>
              </a:rPr>
              <a:t>year's support is filed or, if the petition is filed in the year of the decedent's death, in the year following the </a:t>
            </a:r>
            <a:r>
              <a:rPr lang="en-US" sz="2400" dirty="0" smtClean="0">
                <a:solidFill>
                  <a:srgbClr val="000000"/>
                </a:solidFill>
                <a:latin typeface="TimesNewRomanMTStd"/>
              </a:rPr>
              <a:t>filing of </a:t>
            </a:r>
            <a:r>
              <a:rPr lang="en-US" sz="2400" dirty="0">
                <a:solidFill>
                  <a:srgbClr val="000000"/>
                </a:solidFill>
                <a:latin typeface="TimesNewRomanMTStd"/>
              </a:rPr>
              <a:t>the petition shall be divested if the real property is set apart for year's support</a:t>
            </a:r>
            <a:r>
              <a:rPr lang="en-US" sz="2400" dirty="0" smtClean="0">
                <a:solidFill>
                  <a:srgbClr val="000000"/>
                </a:solidFill>
                <a:latin typeface="TimesNewRomanMTStd"/>
              </a:rPr>
              <a:t>.</a:t>
            </a:r>
            <a:r>
              <a:rPr lang="en-US" sz="2400" dirty="0">
                <a:solidFill>
                  <a:srgbClr val="252525"/>
                </a:solidFill>
                <a:latin typeface="Georgia" panose="02040502050405020303" pitchFamily="18" charset="0"/>
              </a:rPr>
              <a:t> </a:t>
            </a:r>
            <a:r>
              <a:rPr lang="en-US" sz="2400" dirty="0" smtClean="0">
                <a:solidFill>
                  <a:srgbClr val="252525"/>
                </a:solidFill>
                <a:latin typeface="Georgia" panose="02040502050405020303" pitchFamily="18" charset="0"/>
              </a:rPr>
              <a:t>O.C.G.A. § </a:t>
            </a:r>
            <a:r>
              <a:rPr lang="en-US" sz="2400" dirty="0">
                <a:solidFill>
                  <a:srgbClr val="252525"/>
                </a:solidFill>
                <a:latin typeface="Georgia" panose="02040502050405020303" pitchFamily="18" charset="0"/>
              </a:rPr>
              <a:t>53-3-4. </a:t>
            </a:r>
            <a:endParaRPr lang="en-US" sz="2400" dirty="0">
              <a:solidFill>
                <a:srgbClr val="002060"/>
              </a:solidFill>
            </a:endParaRPr>
          </a:p>
        </p:txBody>
      </p:sp>
    </p:spTree>
    <p:extLst>
      <p:ext uri="{BB962C8B-B14F-4D97-AF65-F5344CB8AC3E}">
        <p14:creationId xmlns:p14="http://schemas.microsoft.com/office/powerpoint/2010/main" val="35185364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81019" y="748473"/>
            <a:ext cx="9599612" cy="2634622"/>
          </a:xfrm>
        </p:spPr>
        <p:txBody>
          <a:bodyPr>
            <a:noAutofit/>
          </a:bodyPr>
          <a:lstStyle/>
          <a:p>
            <a:pPr marL="0" indent="0">
              <a:buNone/>
            </a:pPr>
            <a:r>
              <a:rPr lang="en-US" sz="4400" dirty="0">
                <a:solidFill>
                  <a:srgbClr val="252525"/>
                </a:solidFill>
                <a:latin typeface="Georgia" panose="02040502050405020303" pitchFamily="18" charset="0"/>
              </a:rPr>
              <a:t>§ 53-3-5. Petition for year's support; contents; </a:t>
            </a:r>
            <a:r>
              <a:rPr lang="en-US" sz="4400" dirty="0" smtClean="0">
                <a:solidFill>
                  <a:srgbClr val="252525"/>
                </a:solidFill>
                <a:latin typeface="Georgia" panose="02040502050405020303" pitchFamily="18" charset="0"/>
              </a:rPr>
              <a:t>filing</a:t>
            </a:r>
          </a:p>
          <a:p>
            <a:pPr marL="0" indent="0">
              <a:buNone/>
            </a:pPr>
            <a:endParaRPr lang="en-US" sz="4400" dirty="0">
              <a:solidFill>
                <a:srgbClr val="252525"/>
              </a:solidFill>
              <a:latin typeface="Georgia" panose="02040502050405020303" pitchFamily="18" charset="0"/>
            </a:endParaRPr>
          </a:p>
          <a:p>
            <a:pPr marL="0" indent="0">
              <a:buNone/>
            </a:pPr>
            <a:r>
              <a:rPr lang="en-US" sz="2400" dirty="0" smtClean="0">
                <a:solidFill>
                  <a:srgbClr val="000000"/>
                </a:solidFill>
                <a:latin typeface="TimesNewRomanMTStd"/>
              </a:rPr>
              <a:t>(</a:t>
            </a:r>
            <a:r>
              <a:rPr lang="en-US" sz="2400" dirty="0">
                <a:solidFill>
                  <a:srgbClr val="000000"/>
                </a:solidFill>
                <a:latin typeface="TimesNewRomanMTStd"/>
              </a:rPr>
              <a:t>a) Upon the death of any individual leaving an estate solvent or insolvent, the surviving spouse or a guardian or </a:t>
            </a:r>
            <a:r>
              <a:rPr lang="en-US" sz="2400" dirty="0" smtClean="0">
                <a:solidFill>
                  <a:srgbClr val="000000"/>
                </a:solidFill>
                <a:latin typeface="TimesNewRomanMTStd"/>
              </a:rPr>
              <a:t>other person </a:t>
            </a:r>
            <a:r>
              <a:rPr lang="en-US" sz="2400" dirty="0">
                <a:solidFill>
                  <a:srgbClr val="000000"/>
                </a:solidFill>
                <a:latin typeface="TimesNewRomanMTStd"/>
              </a:rPr>
              <a:t>acting in behalf of the surviving spouse or in behalf of a minor child may file a petition for year's support in </a:t>
            </a:r>
            <a:r>
              <a:rPr lang="en-US" sz="2400" dirty="0" smtClean="0">
                <a:solidFill>
                  <a:srgbClr val="000000"/>
                </a:solidFill>
                <a:latin typeface="TimesNewRomanMTStd"/>
              </a:rPr>
              <a:t>the probate </a:t>
            </a:r>
            <a:r>
              <a:rPr lang="en-US" sz="2400" dirty="0">
                <a:solidFill>
                  <a:srgbClr val="000000"/>
                </a:solidFill>
                <a:latin typeface="TimesNewRomanMTStd"/>
              </a:rPr>
              <a:t>court having jurisdiction over the decedent's estate. If the petition is brought by a guardian acting on behalf </a:t>
            </a:r>
            <a:r>
              <a:rPr lang="en-US" sz="2400" dirty="0" smtClean="0">
                <a:solidFill>
                  <a:srgbClr val="000000"/>
                </a:solidFill>
                <a:latin typeface="TimesNewRomanMTStd"/>
              </a:rPr>
              <a:t>of a </a:t>
            </a:r>
            <a:r>
              <a:rPr lang="en-US" sz="2400" dirty="0">
                <a:solidFill>
                  <a:srgbClr val="000000"/>
                </a:solidFill>
                <a:latin typeface="TimesNewRomanMTStd"/>
              </a:rPr>
              <a:t>minor child, no additional guardian ad litem shall be appointed for such minor child unless ordered by the </a:t>
            </a:r>
            <a:r>
              <a:rPr lang="en-US" sz="2400" dirty="0" smtClean="0">
                <a:solidFill>
                  <a:srgbClr val="000000"/>
                </a:solidFill>
                <a:latin typeface="TimesNewRomanMTStd"/>
              </a:rPr>
              <a:t>court.</a:t>
            </a:r>
            <a:endParaRPr lang="en-US" sz="2400" dirty="0">
              <a:solidFill>
                <a:srgbClr val="000000"/>
              </a:solidFill>
              <a:latin typeface="TimesNewRomanMTStd"/>
            </a:endParaRPr>
          </a:p>
        </p:txBody>
      </p:sp>
    </p:spTree>
    <p:extLst>
      <p:ext uri="{BB962C8B-B14F-4D97-AF65-F5344CB8AC3E}">
        <p14:creationId xmlns:p14="http://schemas.microsoft.com/office/powerpoint/2010/main" val="1674590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729504" y="1932773"/>
            <a:ext cx="9599612" cy="2634622"/>
          </a:xfrm>
        </p:spPr>
        <p:txBody>
          <a:bodyPr>
            <a:noAutofit/>
          </a:bodyPr>
          <a:lstStyle/>
          <a:p>
            <a:pPr marL="0" indent="0">
              <a:buNone/>
            </a:pPr>
            <a:r>
              <a:rPr lang="en-US" sz="2400" dirty="0" smtClean="0">
                <a:solidFill>
                  <a:srgbClr val="000000"/>
                </a:solidFill>
                <a:latin typeface="TimesNewRomanMTStd"/>
              </a:rPr>
              <a:t>(</a:t>
            </a:r>
            <a:r>
              <a:rPr lang="en-US" sz="2400" dirty="0">
                <a:solidFill>
                  <a:srgbClr val="000000"/>
                </a:solidFill>
                <a:latin typeface="TimesNewRomanMTStd"/>
              </a:rPr>
              <a:t>b) The petition shall set forth, as applicable, the full name of the surviving spouse, the full name and birthdate of </a:t>
            </a:r>
            <a:r>
              <a:rPr lang="en-US" sz="2400" dirty="0" smtClean="0">
                <a:solidFill>
                  <a:srgbClr val="000000"/>
                </a:solidFill>
                <a:latin typeface="TimesNewRomanMTStd"/>
              </a:rPr>
              <a:t>each surviving </a:t>
            </a:r>
            <a:r>
              <a:rPr lang="en-US" sz="2400" dirty="0">
                <a:solidFill>
                  <a:srgbClr val="000000"/>
                </a:solidFill>
                <a:latin typeface="TimesNewRomanMTStd"/>
              </a:rPr>
              <a:t>minor child and a schedule of the property, including household furniture, which the petitioner proposes </a:t>
            </a:r>
            <a:r>
              <a:rPr lang="en-US" sz="2400" dirty="0" smtClean="0">
                <a:solidFill>
                  <a:srgbClr val="000000"/>
                </a:solidFill>
                <a:latin typeface="TimesNewRomanMTStd"/>
              </a:rPr>
              <a:t>to have </a:t>
            </a:r>
            <a:r>
              <a:rPr lang="en-US" sz="2400" dirty="0">
                <a:solidFill>
                  <a:srgbClr val="000000"/>
                </a:solidFill>
                <a:latin typeface="TimesNewRomanMTStd"/>
              </a:rPr>
              <a:t>set aside. The petition shall fully and accurately describe any real property the petitioner proposes to have set </a:t>
            </a:r>
            <a:r>
              <a:rPr lang="en-US" sz="2400" dirty="0" smtClean="0">
                <a:solidFill>
                  <a:srgbClr val="000000"/>
                </a:solidFill>
                <a:latin typeface="TimesNewRomanMTStd"/>
              </a:rPr>
              <a:t>aside with </a:t>
            </a:r>
            <a:r>
              <a:rPr lang="en-US" sz="2400" dirty="0">
                <a:solidFill>
                  <a:srgbClr val="000000"/>
                </a:solidFill>
                <a:latin typeface="TimesNewRomanMTStd"/>
              </a:rPr>
              <a:t>a legal description sufficient under the laws of this state to pass title to the real property</a:t>
            </a:r>
            <a:r>
              <a:rPr lang="en-US" sz="2400" dirty="0" smtClean="0">
                <a:solidFill>
                  <a:srgbClr val="000000"/>
                </a:solidFill>
                <a:latin typeface="TimesNewRomanMTStd"/>
              </a:rPr>
              <a:t>.</a:t>
            </a:r>
          </a:p>
          <a:p>
            <a:pPr marL="0" indent="0">
              <a:buNone/>
            </a:pPr>
            <a:endParaRPr lang="en-US" sz="2400" dirty="0">
              <a:solidFill>
                <a:srgbClr val="000000"/>
              </a:solidFill>
              <a:latin typeface="TimesNewRomanMTStd"/>
            </a:endParaRPr>
          </a:p>
          <a:p>
            <a:pPr marL="0" indent="0">
              <a:buNone/>
            </a:pPr>
            <a:r>
              <a:rPr lang="en-US" sz="2400" dirty="0">
                <a:solidFill>
                  <a:srgbClr val="000000"/>
                </a:solidFill>
                <a:latin typeface="TimesNewRomanMTStd"/>
              </a:rPr>
              <a:t>(c) A petition for year's support shall be filed within 24 months of the date of death of the decedent.</a:t>
            </a:r>
            <a:endParaRPr lang="en-US" sz="2400" dirty="0">
              <a:solidFill>
                <a:srgbClr val="002060"/>
              </a:solidFill>
            </a:endParaRPr>
          </a:p>
        </p:txBody>
      </p:sp>
    </p:spTree>
    <p:extLst>
      <p:ext uri="{BB962C8B-B14F-4D97-AF65-F5344CB8AC3E}">
        <p14:creationId xmlns:p14="http://schemas.microsoft.com/office/powerpoint/2010/main" val="13393570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3" name="Rectangle 2"/>
          <p:cNvSpPr/>
          <p:nvPr/>
        </p:nvSpPr>
        <p:spPr>
          <a:xfrm>
            <a:off x="3048000" y="382012"/>
            <a:ext cx="8362682" cy="6124754"/>
          </a:xfrm>
          <a:prstGeom prst="rect">
            <a:avLst/>
          </a:prstGeom>
        </p:spPr>
        <p:txBody>
          <a:bodyPr wrap="square">
            <a:spAutoFit/>
          </a:bodyPr>
          <a:lstStyle/>
          <a:p>
            <a:endParaRPr lang="en-US" sz="1000" dirty="0" smtClean="0">
              <a:solidFill>
                <a:srgbClr val="000000"/>
              </a:solidFill>
              <a:latin typeface="TimesNewRomanMTStd"/>
            </a:endParaRPr>
          </a:p>
          <a:p>
            <a:r>
              <a:rPr lang="en-US" sz="2800" dirty="0" smtClean="0">
                <a:solidFill>
                  <a:srgbClr val="000000"/>
                </a:solidFill>
                <a:latin typeface="TimesNewRomanMTStd"/>
              </a:rPr>
              <a:t>(</a:t>
            </a:r>
            <a:r>
              <a:rPr lang="en-US" sz="2800" dirty="0">
                <a:solidFill>
                  <a:srgbClr val="000000"/>
                </a:solidFill>
                <a:latin typeface="TimesNewRomanMTStd"/>
              </a:rPr>
              <a:t>a) As used in this Code section, the term “interested person” means the decedent's children, spouse, other heirs</a:t>
            </a:r>
            <a:r>
              <a:rPr lang="en-US" sz="2800" dirty="0" smtClean="0">
                <a:solidFill>
                  <a:srgbClr val="000000"/>
                </a:solidFill>
                <a:latin typeface="TimesNewRomanMTStd"/>
              </a:rPr>
              <a:t>, beneficiaries</a:t>
            </a:r>
            <a:r>
              <a:rPr lang="en-US" sz="2800" dirty="0">
                <a:solidFill>
                  <a:srgbClr val="000000"/>
                </a:solidFill>
                <a:latin typeface="TimesNewRomanMTStd"/>
              </a:rPr>
              <a:t>, creditors, and any others having a property right in or claim against the estate of the decedent which </a:t>
            </a:r>
            <a:r>
              <a:rPr lang="en-US" sz="2800" dirty="0" smtClean="0">
                <a:solidFill>
                  <a:srgbClr val="000000"/>
                </a:solidFill>
                <a:latin typeface="TimesNewRomanMTStd"/>
              </a:rPr>
              <a:t>may be </a:t>
            </a:r>
            <a:r>
              <a:rPr lang="en-US" sz="2800" dirty="0">
                <a:solidFill>
                  <a:srgbClr val="000000"/>
                </a:solidFill>
                <a:latin typeface="TimesNewRomanMTStd"/>
              </a:rPr>
              <a:t>affected by the year's support proceedings.</a:t>
            </a:r>
          </a:p>
          <a:p>
            <a:r>
              <a:rPr lang="en-US" sz="2800" dirty="0">
                <a:solidFill>
                  <a:srgbClr val="000000"/>
                </a:solidFill>
                <a:latin typeface="TimesNewRomanMTStd"/>
              </a:rPr>
              <a:t>(b) Upon the filing of the petition, the probate court shall </a:t>
            </a:r>
            <a:r>
              <a:rPr lang="en-US" sz="2800" dirty="0">
                <a:solidFill>
                  <a:srgbClr val="FF0000"/>
                </a:solidFill>
                <a:latin typeface="TimesNewRomanMTStd"/>
              </a:rPr>
              <a:t>issue a citation and publish a notice </a:t>
            </a:r>
            <a:r>
              <a:rPr lang="en-US" sz="2800" dirty="0">
                <a:solidFill>
                  <a:srgbClr val="000000"/>
                </a:solidFill>
                <a:latin typeface="TimesNewRomanMTStd"/>
              </a:rPr>
              <a:t>once a week for four weeks</a:t>
            </a:r>
            <a:r>
              <a:rPr lang="en-US" sz="2800" dirty="0" smtClean="0">
                <a:solidFill>
                  <a:srgbClr val="000000"/>
                </a:solidFill>
                <a:latin typeface="TimesNewRomanMTStd"/>
              </a:rPr>
              <a:t>, citing </a:t>
            </a:r>
            <a:r>
              <a:rPr lang="en-US" sz="2800" dirty="0">
                <a:solidFill>
                  <a:srgbClr val="000000"/>
                </a:solidFill>
                <a:latin typeface="TimesNewRomanMTStd"/>
              </a:rPr>
              <a:t>all persons concerned to show cause by a day certain why the petition for year's support should not be granted</a:t>
            </a:r>
            <a:r>
              <a:rPr lang="en-US" sz="2800" dirty="0" smtClean="0">
                <a:solidFill>
                  <a:srgbClr val="000000"/>
                </a:solidFill>
                <a:latin typeface="TimesNewRomanMTStd"/>
              </a:rPr>
              <a:t>.</a:t>
            </a:r>
          </a:p>
          <a:p>
            <a:endParaRPr lang="en-US" sz="2800" dirty="0" smtClean="0">
              <a:solidFill>
                <a:srgbClr val="252525"/>
              </a:solidFill>
              <a:latin typeface="Georgia" panose="02040502050405020303" pitchFamily="18" charset="0"/>
            </a:endParaRPr>
          </a:p>
          <a:p>
            <a:r>
              <a:rPr lang="en-US" sz="2800" dirty="0" smtClean="0">
                <a:solidFill>
                  <a:srgbClr val="252525"/>
                </a:solidFill>
                <a:latin typeface="Georgia" panose="02040502050405020303" pitchFamily="18" charset="0"/>
              </a:rPr>
              <a:t>O.C.G.A. § </a:t>
            </a:r>
            <a:r>
              <a:rPr lang="en-US" sz="2800" dirty="0">
                <a:solidFill>
                  <a:srgbClr val="252525"/>
                </a:solidFill>
                <a:latin typeface="Georgia" panose="02040502050405020303" pitchFamily="18" charset="0"/>
              </a:rPr>
              <a:t>53-3-6. </a:t>
            </a:r>
            <a:endParaRPr lang="en-US" sz="2800" dirty="0">
              <a:solidFill>
                <a:srgbClr val="000000"/>
              </a:solidFill>
              <a:latin typeface="TimesNewRomanMTStd"/>
            </a:endParaRPr>
          </a:p>
          <a:p>
            <a:endParaRPr lang="en-US" dirty="0"/>
          </a:p>
        </p:txBody>
      </p:sp>
    </p:spTree>
    <p:extLst>
      <p:ext uri="{BB962C8B-B14F-4D97-AF65-F5344CB8AC3E}">
        <p14:creationId xmlns:p14="http://schemas.microsoft.com/office/powerpoint/2010/main" val="29888649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62079" y="323224"/>
            <a:ext cx="9599612" cy="2634622"/>
          </a:xfrm>
        </p:spPr>
        <p:txBody>
          <a:bodyPr>
            <a:noAutofit/>
          </a:bodyPr>
          <a:lstStyle/>
          <a:p>
            <a:pPr marL="0" indent="0">
              <a:buNone/>
            </a:pPr>
            <a:r>
              <a:rPr lang="en-US" sz="3600" dirty="0">
                <a:solidFill>
                  <a:srgbClr val="252525"/>
                </a:solidFill>
                <a:latin typeface="Georgia" panose="02040502050405020303" pitchFamily="18" charset="0"/>
              </a:rPr>
              <a:t>§ 53-3-7. Order for year's support; objections</a:t>
            </a:r>
          </a:p>
          <a:p>
            <a:pPr marL="0" indent="0">
              <a:buNone/>
            </a:pPr>
            <a:endParaRPr lang="en-US" sz="2800" dirty="0" smtClean="0">
              <a:solidFill>
                <a:srgbClr val="000000"/>
              </a:solidFill>
              <a:latin typeface="TimesNewRomanMTStd"/>
            </a:endParaRPr>
          </a:p>
          <a:p>
            <a:pPr marL="0" indent="0">
              <a:buNone/>
            </a:pPr>
            <a:r>
              <a:rPr lang="en-US" sz="2800" dirty="0" smtClean="0">
                <a:solidFill>
                  <a:srgbClr val="000000"/>
                </a:solidFill>
                <a:latin typeface="TimesNewRomanMTStd"/>
              </a:rPr>
              <a:t>(</a:t>
            </a:r>
            <a:r>
              <a:rPr lang="en-US" sz="2800" dirty="0">
                <a:solidFill>
                  <a:srgbClr val="000000"/>
                </a:solidFill>
                <a:latin typeface="TimesNewRomanMTStd"/>
              </a:rPr>
              <a:t>a) If no objection is made after the publication of the notice, or, if made, is disallowed or withdrawn, the probate </a:t>
            </a:r>
            <a:r>
              <a:rPr lang="en-US" sz="2800" dirty="0" smtClean="0">
                <a:solidFill>
                  <a:srgbClr val="000000"/>
                </a:solidFill>
                <a:latin typeface="TimesNewRomanMTStd"/>
              </a:rPr>
              <a:t>court shall </a:t>
            </a:r>
            <a:r>
              <a:rPr lang="en-US" sz="2800" dirty="0">
                <a:solidFill>
                  <a:srgbClr val="000000"/>
                </a:solidFill>
                <a:latin typeface="TimesNewRomanMTStd"/>
              </a:rPr>
              <a:t>enter an order setting aside as year's support the property applied for in the petition.</a:t>
            </a:r>
          </a:p>
          <a:p>
            <a:pPr marL="0" indent="0">
              <a:buNone/>
            </a:pPr>
            <a:r>
              <a:rPr lang="en-US" sz="2800" dirty="0">
                <a:solidFill>
                  <a:srgbClr val="000000"/>
                </a:solidFill>
                <a:latin typeface="TimesNewRomanMTStd"/>
              </a:rPr>
              <a:t>(b) If objection is made, the probate court shall hear the petition and, upon the evidence submitted, shall determine </a:t>
            </a:r>
            <a:r>
              <a:rPr lang="en-US" sz="2800" dirty="0" smtClean="0">
                <a:solidFill>
                  <a:srgbClr val="000000"/>
                </a:solidFill>
                <a:latin typeface="TimesNewRomanMTStd"/>
              </a:rPr>
              <a:t>the property </a:t>
            </a:r>
            <a:r>
              <a:rPr lang="en-US" sz="2800" dirty="0">
                <a:solidFill>
                  <a:srgbClr val="000000"/>
                </a:solidFill>
                <a:latin typeface="TimesNewRomanMTStd"/>
              </a:rPr>
              <a:t>to be set aside according to the standards set out in subsection (c) of this Code section. If an appeal is taken</a:t>
            </a:r>
            <a:r>
              <a:rPr lang="en-US" sz="2800" dirty="0" smtClean="0">
                <a:solidFill>
                  <a:srgbClr val="000000"/>
                </a:solidFill>
                <a:latin typeface="TimesNewRomanMTStd"/>
              </a:rPr>
              <a:t>, pending </a:t>
            </a:r>
            <a:r>
              <a:rPr lang="en-US" sz="2800" dirty="0">
                <a:solidFill>
                  <a:srgbClr val="000000"/>
                </a:solidFill>
                <a:latin typeface="TimesNewRomanMTStd"/>
              </a:rPr>
              <a:t>the appeal the petitioners shall be furnished with necessaries by the personal representative of the estate, </a:t>
            </a:r>
            <a:r>
              <a:rPr lang="en-US" sz="2800" dirty="0" smtClean="0">
                <a:solidFill>
                  <a:srgbClr val="000000"/>
                </a:solidFill>
                <a:latin typeface="TimesNewRomanMTStd"/>
              </a:rPr>
              <a:t>as allowed </a:t>
            </a:r>
            <a:r>
              <a:rPr lang="en-US" sz="2800" dirty="0">
                <a:solidFill>
                  <a:srgbClr val="000000"/>
                </a:solidFill>
                <a:latin typeface="TimesNewRomanMTStd"/>
              </a:rPr>
              <a:t>by the probate court</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24495132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26473" y="1932773"/>
            <a:ext cx="9599612" cy="2634622"/>
          </a:xfrm>
        </p:spPr>
        <p:txBody>
          <a:bodyPr>
            <a:noAutofit/>
          </a:bodyPr>
          <a:lstStyle/>
          <a:p>
            <a:pPr marL="0" indent="0">
              <a:buNone/>
            </a:pPr>
            <a:r>
              <a:rPr lang="en-US" sz="2800" dirty="0" smtClean="0">
                <a:solidFill>
                  <a:srgbClr val="000000"/>
                </a:solidFill>
                <a:latin typeface="TimesNewRomanMTStd"/>
              </a:rPr>
              <a:t>(</a:t>
            </a:r>
            <a:r>
              <a:rPr lang="en-US" sz="2800" dirty="0">
                <a:solidFill>
                  <a:srgbClr val="000000"/>
                </a:solidFill>
                <a:latin typeface="TimesNewRomanMTStd"/>
              </a:rPr>
              <a:t>c) If objection is made to the amount or nature of the property proposed to be set aside as year's support, the </a:t>
            </a:r>
            <a:r>
              <a:rPr lang="en-US" sz="2800" dirty="0" smtClean="0">
                <a:solidFill>
                  <a:srgbClr val="000000"/>
                </a:solidFill>
                <a:latin typeface="TimesNewRomanMTStd"/>
              </a:rPr>
              <a:t>court shall </a:t>
            </a:r>
            <a:r>
              <a:rPr lang="en-US" sz="2800" dirty="0">
                <a:solidFill>
                  <a:srgbClr val="000000"/>
                </a:solidFill>
                <a:latin typeface="TimesNewRomanMTStd"/>
              </a:rPr>
              <a:t>set apart an amount sufficient to maintain the standard of living that the surviving spouse and each minor </a:t>
            </a:r>
            <a:r>
              <a:rPr lang="en-US" sz="2800" dirty="0" smtClean="0">
                <a:solidFill>
                  <a:srgbClr val="000000"/>
                </a:solidFill>
                <a:latin typeface="TimesNewRomanMTStd"/>
              </a:rPr>
              <a:t>child had </a:t>
            </a:r>
            <a:r>
              <a:rPr lang="en-US" sz="2800" dirty="0">
                <a:solidFill>
                  <a:srgbClr val="000000"/>
                </a:solidFill>
                <a:latin typeface="TimesNewRomanMTStd"/>
              </a:rPr>
              <a:t>prior to the death of the decedent, taking into consideration the following</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25867632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23442" y="632317"/>
            <a:ext cx="9599612" cy="2634622"/>
          </a:xfrm>
        </p:spPr>
        <p:txBody>
          <a:bodyPr>
            <a:noAutofit/>
          </a:bodyPr>
          <a:lstStyle/>
          <a:p>
            <a:pPr marL="0" indent="0">
              <a:buNone/>
            </a:pPr>
            <a:r>
              <a:rPr lang="en-US" sz="2800" dirty="0" smtClean="0">
                <a:solidFill>
                  <a:srgbClr val="000000"/>
                </a:solidFill>
                <a:latin typeface="TimesNewRomanMTStd"/>
              </a:rPr>
              <a:t>(</a:t>
            </a:r>
            <a:r>
              <a:rPr lang="en-US" sz="2800" dirty="0">
                <a:solidFill>
                  <a:srgbClr val="000000"/>
                </a:solidFill>
                <a:latin typeface="TimesNewRomanMTStd"/>
              </a:rPr>
              <a:t>1) The support available to the individual for whom </a:t>
            </a:r>
            <a:r>
              <a:rPr lang="en-US" sz="2800" dirty="0" smtClean="0">
                <a:solidFill>
                  <a:srgbClr val="000000"/>
                </a:solidFill>
                <a:latin typeface="TimesNewRomanMTStd"/>
              </a:rPr>
              <a:t>the property </a:t>
            </a:r>
            <a:r>
              <a:rPr lang="en-US" sz="2800" dirty="0">
                <a:solidFill>
                  <a:srgbClr val="000000"/>
                </a:solidFill>
                <a:latin typeface="TimesNewRomanMTStd"/>
              </a:rPr>
              <a:t>is to be set apart from sources other than </a:t>
            </a:r>
            <a:r>
              <a:rPr lang="en-US" sz="2800" dirty="0" smtClean="0">
                <a:solidFill>
                  <a:srgbClr val="000000"/>
                </a:solidFill>
                <a:latin typeface="TimesNewRomanMTStd"/>
              </a:rPr>
              <a:t>year's support</a:t>
            </a:r>
            <a:r>
              <a:rPr lang="en-US" sz="2800" dirty="0">
                <a:solidFill>
                  <a:srgbClr val="000000"/>
                </a:solidFill>
                <a:latin typeface="TimesNewRomanMTStd"/>
              </a:rPr>
              <a:t>, including but not limited to the principal of any separate estate and the income and earning capacity of </a:t>
            </a:r>
            <a:r>
              <a:rPr lang="en-US" sz="2800" dirty="0" smtClean="0">
                <a:solidFill>
                  <a:srgbClr val="000000"/>
                </a:solidFill>
                <a:latin typeface="TimesNewRomanMTStd"/>
              </a:rPr>
              <a:t>that individual</a:t>
            </a:r>
            <a:r>
              <a:rPr lang="en-US" sz="2800" dirty="0">
                <a:solidFill>
                  <a:srgbClr val="000000"/>
                </a:solidFill>
                <a:latin typeface="TimesNewRomanMTStd"/>
              </a:rPr>
              <a:t>;</a:t>
            </a:r>
          </a:p>
          <a:p>
            <a:pPr marL="0" indent="0">
              <a:buNone/>
            </a:pPr>
            <a:r>
              <a:rPr lang="en-US" sz="2800" dirty="0">
                <a:solidFill>
                  <a:srgbClr val="000000"/>
                </a:solidFill>
                <a:latin typeface="TimesNewRomanMTStd"/>
              </a:rPr>
              <a:t>(2) The solvency of the estate; </a:t>
            </a:r>
            <a:r>
              <a:rPr lang="en-US" sz="2800" dirty="0" smtClean="0">
                <a:solidFill>
                  <a:srgbClr val="000000"/>
                </a:solidFill>
                <a:latin typeface="TimesNewRomanMTStd"/>
              </a:rPr>
              <a:t>and </a:t>
            </a:r>
            <a:endParaRPr lang="en-US" sz="2800" dirty="0">
              <a:solidFill>
                <a:srgbClr val="000000"/>
              </a:solidFill>
              <a:latin typeface="TimesNewRomanMTStd"/>
            </a:endParaRPr>
          </a:p>
          <a:p>
            <a:pPr marL="0" indent="0">
              <a:buNone/>
            </a:pPr>
            <a:r>
              <a:rPr lang="en-US" sz="2800" dirty="0">
                <a:solidFill>
                  <a:srgbClr val="000000"/>
                </a:solidFill>
                <a:latin typeface="TimesNewRomanMTStd"/>
              </a:rPr>
              <a:t>(3) Such other relevant criteria as the court deems equitable and proper.</a:t>
            </a:r>
          </a:p>
          <a:p>
            <a:pPr marL="0" indent="0">
              <a:buNone/>
            </a:pPr>
            <a:r>
              <a:rPr lang="en-US" sz="2800" dirty="0">
                <a:solidFill>
                  <a:srgbClr val="000000"/>
                </a:solidFill>
                <a:latin typeface="TimesNewRomanMTStd"/>
              </a:rPr>
              <a:t>The petitioner for year's support shall have the burden of proof in showing the amount necessary for year's support</a:t>
            </a:r>
            <a:r>
              <a:rPr lang="en-US" sz="2800" dirty="0" smtClean="0">
                <a:solidFill>
                  <a:srgbClr val="000000"/>
                </a:solidFill>
                <a:latin typeface="TimesNewRomanMTStd"/>
              </a:rPr>
              <a:t>. </a:t>
            </a:r>
            <a:endParaRPr lang="en-US" sz="2800" dirty="0">
              <a:solidFill>
                <a:srgbClr val="002060"/>
              </a:solidFill>
            </a:endParaRPr>
          </a:p>
        </p:txBody>
      </p:sp>
    </p:spTree>
    <p:extLst>
      <p:ext uri="{BB962C8B-B14F-4D97-AF65-F5344CB8AC3E}">
        <p14:creationId xmlns:p14="http://schemas.microsoft.com/office/powerpoint/2010/main" val="2368360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213" y="2981709"/>
            <a:ext cx="9393179" cy="3606418"/>
          </a:xfrm>
        </p:spPr>
        <p:txBody>
          <a:bodyPr>
            <a:noAutofit/>
          </a:bodyPr>
          <a:lstStyle/>
          <a:p>
            <a:pPr algn="ctr"/>
            <a:r>
              <a:rPr lang="en-US" sz="7200" dirty="0" smtClean="0"/>
              <a:t> </a:t>
            </a:r>
            <a:r>
              <a:rPr lang="en-US" sz="7200" dirty="0" smtClean="0">
                <a:solidFill>
                  <a:srgbClr val="002060"/>
                </a:solidFill>
                <a:latin typeface="Poor Richard" panose="02080502050505020702" pitchFamily="18" charset="0"/>
              </a:rPr>
              <a:t>has passed on to his reward, but no one let you know until the last minute.</a:t>
            </a:r>
            <a:endParaRPr lang="en-US" sz="7200" dirty="0">
              <a:solidFill>
                <a:srgbClr val="002060"/>
              </a:solidFill>
              <a:latin typeface="Poor Richard" panose="02080502050505020702"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5812828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1045998" y="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62078" y="297466"/>
            <a:ext cx="10325122" cy="2634622"/>
          </a:xfrm>
        </p:spPr>
        <p:txBody>
          <a:bodyPr>
            <a:noAutofit/>
          </a:bodyPr>
          <a:lstStyle/>
          <a:p>
            <a:pPr marL="0" indent="0">
              <a:buNone/>
            </a:pPr>
            <a:r>
              <a:rPr lang="en-US" sz="3600" dirty="0">
                <a:solidFill>
                  <a:srgbClr val="252525"/>
                </a:solidFill>
                <a:latin typeface="Georgia" panose="02040502050405020303" pitchFamily="18" charset="0"/>
              </a:rPr>
              <a:t>§ 53-3-8. Separate awards of year's support </a:t>
            </a:r>
            <a:r>
              <a:rPr lang="en-US" sz="3600" dirty="0" smtClean="0">
                <a:solidFill>
                  <a:srgbClr val="252525"/>
                </a:solidFill>
                <a:latin typeface="Georgia" panose="02040502050405020303" pitchFamily="18" charset="0"/>
              </a:rPr>
              <a:t>for </a:t>
            </a:r>
            <a:r>
              <a:rPr lang="en-US" sz="3600" dirty="0">
                <a:solidFill>
                  <a:srgbClr val="252525"/>
                </a:solidFill>
                <a:latin typeface="Georgia" panose="02040502050405020303" pitchFamily="18" charset="0"/>
              </a:rPr>
              <a:t>minor children and surviving spouse in certain circumstances</a:t>
            </a:r>
          </a:p>
          <a:p>
            <a:pPr marL="0" indent="0">
              <a:buNone/>
            </a:pPr>
            <a:r>
              <a:rPr lang="en-US" sz="2700" dirty="0" smtClean="0">
                <a:solidFill>
                  <a:srgbClr val="000000"/>
                </a:solidFill>
                <a:latin typeface="TimesNewRomanMTStd"/>
              </a:rPr>
              <a:t>(</a:t>
            </a:r>
            <a:r>
              <a:rPr lang="en-US" sz="2700" dirty="0">
                <a:solidFill>
                  <a:srgbClr val="000000"/>
                </a:solidFill>
                <a:latin typeface="TimesNewRomanMTStd"/>
              </a:rPr>
              <a:t>a) If the decedent leaves </a:t>
            </a:r>
            <a:r>
              <a:rPr lang="en-US" sz="2700" dirty="0">
                <a:solidFill>
                  <a:srgbClr val="FF0000"/>
                </a:solidFill>
                <a:latin typeface="TimesNewRomanMTStd"/>
              </a:rPr>
              <a:t>minor children by different spouses</a:t>
            </a:r>
            <a:r>
              <a:rPr lang="en-US" sz="2700" dirty="0">
                <a:solidFill>
                  <a:srgbClr val="000000"/>
                </a:solidFill>
                <a:latin typeface="TimesNewRomanMTStd"/>
              </a:rPr>
              <a:t>, the probate court shall specify the portion going to </a:t>
            </a:r>
            <a:r>
              <a:rPr lang="en-US" sz="2700" dirty="0" smtClean="0">
                <a:solidFill>
                  <a:srgbClr val="000000"/>
                </a:solidFill>
                <a:latin typeface="TimesNewRomanMTStd"/>
              </a:rPr>
              <a:t>the children </a:t>
            </a:r>
            <a:r>
              <a:rPr lang="en-US" sz="2700" dirty="0">
                <a:solidFill>
                  <a:srgbClr val="000000"/>
                </a:solidFill>
                <a:latin typeface="TimesNewRomanMTStd"/>
              </a:rPr>
              <a:t>of the former spouse or spouses, which portion shall vest in those children.</a:t>
            </a:r>
          </a:p>
          <a:p>
            <a:pPr marL="0" indent="0">
              <a:buNone/>
            </a:pPr>
            <a:r>
              <a:rPr lang="en-US" sz="2700" dirty="0">
                <a:solidFill>
                  <a:srgbClr val="000000"/>
                </a:solidFill>
                <a:latin typeface="TimesNewRomanMTStd"/>
              </a:rPr>
              <a:t>(b) If the decedent leaves minor children and the surviving spouse is the parent of the minor children, the </a:t>
            </a:r>
            <a:r>
              <a:rPr lang="en-US" sz="2700" dirty="0">
                <a:solidFill>
                  <a:srgbClr val="FF0000"/>
                </a:solidFill>
                <a:latin typeface="TimesNewRomanMTStd"/>
              </a:rPr>
              <a:t>probate </a:t>
            </a:r>
            <a:r>
              <a:rPr lang="en-US" sz="2700" dirty="0" smtClean="0">
                <a:solidFill>
                  <a:srgbClr val="FF0000"/>
                </a:solidFill>
                <a:latin typeface="TimesNewRomanMTStd"/>
              </a:rPr>
              <a:t>court may </a:t>
            </a:r>
            <a:r>
              <a:rPr lang="en-US" sz="2700" dirty="0">
                <a:solidFill>
                  <a:srgbClr val="FF0000"/>
                </a:solidFill>
                <a:latin typeface="TimesNewRomanMTStd"/>
              </a:rPr>
              <a:t>in its discretion specify separate portions</a:t>
            </a:r>
            <a:r>
              <a:rPr lang="en-US" sz="2700" dirty="0">
                <a:solidFill>
                  <a:srgbClr val="000000"/>
                </a:solidFill>
                <a:latin typeface="TimesNewRomanMTStd"/>
              </a:rPr>
              <a:t> for the minor children and the surviving spouse if the court deems </a:t>
            </a:r>
            <a:r>
              <a:rPr lang="en-US" sz="2700" dirty="0" smtClean="0">
                <a:solidFill>
                  <a:srgbClr val="000000"/>
                </a:solidFill>
                <a:latin typeface="TimesNewRomanMTStd"/>
              </a:rPr>
              <a:t>the award </a:t>
            </a:r>
            <a:r>
              <a:rPr lang="en-US" sz="2700" dirty="0">
                <a:solidFill>
                  <a:srgbClr val="000000"/>
                </a:solidFill>
                <a:latin typeface="TimesNewRomanMTStd"/>
              </a:rPr>
              <a:t>of separate portions to be in the best interests of the parties, and the portions shall vest separately in the </a:t>
            </a:r>
            <a:r>
              <a:rPr lang="en-US" sz="2700" dirty="0" smtClean="0">
                <a:solidFill>
                  <a:srgbClr val="000000"/>
                </a:solidFill>
                <a:latin typeface="TimesNewRomanMTStd"/>
              </a:rPr>
              <a:t>surviving spouse </a:t>
            </a:r>
            <a:r>
              <a:rPr lang="en-US" sz="2700" dirty="0">
                <a:solidFill>
                  <a:srgbClr val="000000"/>
                </a:solidFill>
                <a:latin typeface="TimesNewRomanMTStd"/>
              </a:rPr>
              <a:t>and the children.</a:t>
            </a:r>
            <a:endParaRPr lang="en-US" sz="2700" dirty="0">
              <a:solidFill>
                <a:srgbClr val="002060"/>
              </a:solidFill>
            </a:endParaRPr>
          </a:p>
        </p:txBody>
      </p:sp>
    </p:spTree>
    <p:extLst>
      <p:ext uri="{BB962C8B-B14F-4D97-AF65-F5344CB8AC3E}">
        <p14:creationId xmlns:p14="http://schemas.microsoft.com/office/powerpoint/2010/main" val="198183217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23441" y="593680"/>
            <a:ext cx="9599612" cy="2634622"/>
          </a:xfrm>
        </p:spPr>
        <p:txBody>
          <a:bodyPr>
            <a:noAutofit/>
          </a:bodyPr>
          <a:lstStyle/>
          <a:p>
            <a:pPr marL="0" indent="0">
              <a:buNone/>
            </a:pPr>
            <a:r>
              <a:rPr lang="en-US" sz="3600" dirty="0">
                <a:solidFill>
                  <a:srgbClr val="252525"/>
                </a:solidFill>
                <a:latin typeface="Georgia" panose="02040502050405020303" pitchFamily="18" charset="0"/>
              </a:rPr>
              <a:t>§ 53-3-9. Title to property set </a:t>
            </a:r>
            <a:r>
              <a:rPr lang="en-US" sz="3600" dirty="0" smtClean="0">
                <a:solidFill>
                  <a:srgbClr val="252525"/>
                </a:solidFill>
                <a:latin typeface="Georgia" panose="02040502050405020303" pitchFamily="18" charset="0"/>
              </a:rPr>
              <a:t>aside</a:t>
            </a:r>
          </a:p>
          <a:p>
            <a:pPr marL="0" indent="0">
              <a:buNone/>
            </a:pPr>
            <a:endParaRPr lang="en-US" sz="3600" dirty="0">
              <a:solidFill>
                <a:srgbClr val="252525"/>
              </a:solidFill>
              <a:latin typeface="Georgia" panose="02040502050405020303" pitchFamily="18" charset="0"/>
            </a:endParaRPr>
          </a:p>
          <a:p>
            <a:pPr marL="0" indent="0">
              <a:buNone/>
            </a:pPr>
            <a:r>
              <a:rPr lang="en-US" sz="2800" dirty="0" smtClean="0">
                <a:solidFill>
                  <a:srgbClr val="000000"/>
                </a:solidFill>
              </a:rPr>
              <a:t>(</a:t>
            </a:r>
            <a:r>
              <a:rPr lang="en-US" sz="2800" dirty="0">
                <a:solidFill>
                  <a:srgbClr val="000000"/>
                </a:solidFill>
              </a:rPr>
              <a:t>a) Except as otherwise provided in </a:t>
            </a:r>
            <a:r>
              <a:rPr lang="en-US" sz="2800" dirty="0">
                <a:solidFill>
                  <a:srgbClr val="002060"/>
                </a:solidFill>
              </a:rPr>
              <a:t>Code Section 53-3-8</a:t>
            </a:r>
            <a:r>
              <a:rPr lang="en-US" sz="2800" dirty="0">
                <a:solidFill>
                  <a:srgbClr val="000000"/>
                </a:solidFill>
              </a:rPr>
              <a:t>, title to the property set apart shall </a:t>
            </a:r>
            <a:r>
              <a:rPr lang="en-US" sz="2800" dirty="0">
                <a:solidFill>
                  <a:srgbClr val="FF0000"/>
                </a:solidFill>
              </a:rPr>
              <a:t>vest in the surviving </a:t>
            </a:r>
            <a:r>
              <a:rPr lang="en-US" sz="2800" dirty="0" smtClean="0">
                <a:solidFill>
                  <a:srgbClr val="FF0000"/>
                </a:solidFill>
              </a:rPr>
              <a:t>spouse and </a:t>
            </a:r>
            <a:r>
              <a:rPr lang="en-US" sz="2800" dirty="0">
                <a:solidFill>
                  <a:srgbClr val="FF0000"/>
                </a:solidFill>
              </a:rPr>
              <a:t>child or children </a:t>
            </a:r>
            <a:r>
              <a:rPr lang="en-US" sz="2800" dirty="0">
                <a:solidFill>
                  <a:srgbClr val="000000"/>
                </a:solidFill>
              </a:rPr>
              <a:t>or, if there is no surviving spouse, in the children, </a:t>
            </a:r>
            <a:r>
              <a:rPr lang="en-US" sz="2800" dirty="0">
                <a:solidFill>
                  <a:srgbClr val="FF0000"/>
                </a:solidFill>
              </a:rPr>
              <a:t>share and share alike</a:t>
            </a:r>
            <a:r>
              <a:rPr lang="en-US" sz="2800" dirty="0">
                <a:solidFill>
                  <a:srgbClr val="000000"/>
                </a:solidFill>
              </a:rPr>
              <a:t>; and the property shall </a:t>
            </a:r>
            <a:r>
              <a:rPr lang="en-US" sz="2800" dirty="0" smtClean="0">
                <a:solidFill>
                  <a:srgbClr val="000000"/>
                </a:solidFill>
              </a:rPr>
              <a:t>not be </a:t>
            </a:r>
            <a:r>
              <a:rPr lang="en-US" sz="2800" dirty="0">
                <a:solidFill>
                  <a:srgbClr val="000000"/>
                </a:solidFill>
              </a:rPr>
              <a:t>administered as the estate of the deceased spouse or parent.</a:t>
            </a:r>
          </a:p>
          <a:p>
            <a:pPr marL="0" indent="0">
              <a:buNone/>
            </a:pPr>
            <a:r>
              <a:rPr lang="en-US" sz="2800" dirty="0">
                <a:solidFill>
                  <a:srgbClr val="000000"/>
                </a:solidFill>
              </a:rPr>
              <a:t>(b) </a:t>
            </a:r>
            <a:r>
              <a:rPr lang="en-US" sz="2800" dirty="0">
                <a:solidFill>
                  <a:srgbClr val="FF0000"/>
                </a:solidFill>
              </a:rPr>
              <a:t>When property is set apart as a year's support for the benefit of the surviving spouse alone, the spouse shall </a:t>
            </a:r>
            <a:r>
              <a:rPr lang="en-US" sz="2800" dirty="0" smtClean="0">
                <a:solidFill>
                  <a:srgbClr val="FF0000"/>
                </a:solidFill>
              </a:rPr>
              <a:t>thereafter own </a:t>
            </a:r>
            <a:r>
              <a:rPr lang="en-US" sz="2800" dirty="0">
                <a:solidFill>
                  <a:srgbClr val="FF0000"/>
                </a:solidFill>
              </a:rPr>
              <a:t>the same in fee, without restriction as to use, encumbrance, or disposition.</a:t>
            </a:r>
          </a:p>
        </p:txBody>
      </p:sp>
    </p:spTree>
    <p:extLst>
      <p:ext uri="{BB962C8B-B14F-4D97-AF65-F5344CB8AC3E}">
        <p14:creationId xmlns:p14="http://schemas.microsoft.com/office/powerpoint/2010/main" val="14348662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49200" y="606559"/>
            <a:ext cx="9599612" cy="2634622"/>
          </a:xfrm>
        </p:spPr>
        <p:txBody>
          <a:bodyPr>
            <a:noAutofit/>
          </a:bodyPr>
          <a:lstStyle/>
          <a:p>
            <a:pPr marL="0" indent="0">
              <a:buNone/>
            </a:pPr>
            <a:r>
              <a:rPr lang="en-US" sz="3600" dirty="0">
                <a:solidFill>
                  <a:srgbClr val="252525"/>
                </a:solidFill>
                <a:latin typeface="Georgia" panose="02040502050405020303" pitchFamily="18" charset="0"/>
              </a:rPr>
              <a:t>§ 53-3-13. Year's support barred by sale made prior to award by personal representative</a:t>
            </a:r>
          </a:p>
          <a:p>
            <a:pPr marL="0" indent="0">
              <a:buNone/>
            </a:pPr>
            <a:endParaRPr lang="en-US" sz="2800" dirty="0" smtClean="0">
              <a:solidFill>
                <a:srgbClr val="000000"/>
              </a:solidFill>
              <a:latin typeface="TimesNewRomanMTStd"/>
            </a:endParaRPr>
          </a:p>
          <a:p>
            <a:pPr marL="0" indent="0">
              <a:buNone/>
            </a:pPr>
            <a:r>
              <a:rPr lang="en-US" sz="2800" dirty="0" smtClean="0">
                <a:solidFill>
                  <a:srgbClr val="000000"/>
                </a:solidFill>
              </a:rPr>
              <a:t>The </a:t>
            </a:r>
            <a:r>
              <a:rPr lang="en-US" sz="2800" dirty="0">
                <a:solidFill>
                  <a:srgbClr val="000000"/>
                </a:solidFill>
              </a:rPr>
              <a:t>right of a surviving spouse or minor child to year's support from the estate of a decedent shall be </a:t>
            </a:r>
            <a:r>
              <a:rPr lang="en-US" sz="2800" dirty="0">
                <a:solidFill>
                  <a:srgbClr val="FF0000"/>
                </a:solidFill>
              </a:rPr>
              <a:t>barred by a sale </a:t>
            </a:r>
            <a:r>
              <a:rPr lang="en-US" sz="2800" dirty="0" smtClean="0">
                <a:solidFill>
                  <a:srgbClr val="FF0000"/>
                </a:solidFill>
              </a:rPr>
              <a:t>or conveyance </a:t>
            </a:r>
            <a:r>
              <a:rPr lang="en-US" sz="2800" dirty="0">
                <a:solidFill>
                  <a:srgbClr val="FF0000"/>
                </a:solidFill>
              </a:rPr>
              <a:t>made prior to the award of year's support by the personal representative of the estate under authority of </a:t>
            </a:r>
            <a:r>
              <a:rPr lang="en-US" sz="2800" dirty="0" smtClean="0">
                <a:solidFill>
                  <a:srgbClr val="FF0000"/>
                </a:solidFill>
              </a:rPr>
              <a:t>a court </a:t>
            </a:r>
            <a:r>
              <a:rPr lang="en-US" sz="2800" dirty="0">
                <a:solidFill>
                  <a:srgbClr val="FF0000"/>
                </a:solidFill>
              </a:rPr>
              <a:t>of competent jurisdiction or under power in a will</a:t>
            </a:r>
            <a:r>
              <a:rPr lang="en-US" sz="2800" dirty="0">
                <a:solidFill>
                  <a:srgbClr val="000000"/>
                </a:solidFill>
              </a:rPr>
              <a:t>; provided, however, that the sale or conveyance shall bar </a:t>
            </a:r>
            <a:r>
              <a:rPr lang="en-US" sz="2800" dirty="0" smtClean="0">
                <a:solidFill>
                  <a:srgbClr val="000000"/>
                </a:solidFill>
              </a:rPr>
              <a:t>year's support </a:t>
            </a:r>
            <a:r>
              <a:rPr lang="en-US" sz="2800" dirty="0">
                <a:solidFill>
                  <a:srgbClr val="000000"/>
                </a:solidFill>
              </a:rPr>
              <a:t>and rights to year's support only as to the property sold or conveyed.</a:t>
            </a:r>
            <a:endParaRPr lang="en-US" sz="2800" dirty="0">
              <a:solidFill>
                <a:srgbClr val="002060"/>
              </a:solidFill>
            </a:endParaRPr>
          </a:p>
        </p:txBody>
      </p:sp>
    </p:spTree>
    <p:extLst>
      <p:ext uri="{BB962C8B-B14F-4D97-AF65-F5344CB8AC3E}">
        <p14:creationId xmlns:p14="http://schemas.microsoft.com/office/powerpoint/2010/main" val="15623389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291623" y="1700011"/>
            <a:ext cx="9599612" cy="3588911"/>
          </a:xfrm>
        </p:spPr>
        <p:txBody>
          <a:bodyPr>
            <a:noAutofit/>
          </a:bodyPr>
          <a:lstStyle/>
          <a:p>
            <a:pPr marL="0" indent="0" algn="ctr">
              <a:buNone/>
            </a:pPr>
            <a:r>
              <a:rPr lang="en-US" sz="6000" dirty="0" smtClean="0">
                <a:solidFill>
                  <a:srgbClr val="002060"/>
                </a:solidFill>
              </a:rPr>
              <a:t>Petition for Order </a:t>
            </a:r>
          </a:p>
          <a:p>
            <a:pPr marL="0" indent="0" algn="ctr">
              <a:buNone/>
            </a:pPr>
            <a:r>
              <a:rPr lang="en-US" sz="6000" dirty="0" smtClean="0">
                <a:solidFill>
                  <a:srgbClr val="002060"/>
                </a:solidFill>
              </a:rPr>
              <a:t>that </a:t>
            </a:r>
          </a:p>
          <a:p>
            <a:pPr marL="0" indent="0" algn="ctr">
              <a:buNone/>
            </a:pPr>
            <a:r>
              <a:rPr lang="en-US" sz="6000" dirty="0" smtClean="0">
                <a:solidFill>
                  <a:srgbClr val="002060"/>
                </a:solidFill>
              </a:rPr>
              <a:t>No Administration is Necessary</a:t>
            </a:r>
            <a:endParaRPr lang="en-US" sz="6000" dirty="0">
              <a:solidFill>
                <a:srgbClr val="002060"/>
              </a:solidFill>
            </a:endParaRPr>
          </a:p>
        </p:txBody>
      </p:sp>
    </p:spTree>
    <p:extLst>
      <p:ext uri="{BB962C8B-B14F-4D97-AF65-F5344CB8AC3E}">
        <p14:creationId xmlns:p14="http://schemas.microsoft.com/office/powerpoint/2010/main" val="32935942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309133" y="341538"/>
            <a:ext cx="9599612" cy="2634622"/>
          </a:xfrm>
        </p:spPr>
        <p:txBody>
          <a:bodyPr>
            <a:noAutofit/>
          </a:bodyPr>
          <a:lstStyle/>
          <a:p>
            <a:pPr marL="0" indent="0">
              <a:buNone/>
            </a:pPr>
            <a:r>
              <a:rPr lang="en-US" sz="3600" dirty="0">
                <a:solidFill>
                  <a:srgbClr val="252525"/>
                </a:solidFill>
                <a:latin typeface="Georgia" panose="02040502050405020303" pitchFamily="18" charset="0"/>
              </a:rPr>
              <a:t>§ 53-2-40. Petition for order that no administration is necessary; filing; </a:t>
            </a:r>
            <a:r>
              <a:rPr lang="en-US" sz="3600" dirty="0" smtClean="0">
                <a:solidFill>
                  <a:srgbClr val="252525"/>
                </a:solidFill>
                <a:latin typeface="Georgia" panose="02040502050405020303" pitchFamily="18" charset="0"/>
              </a:rPr>
              <a:t>contents</a:t>
            </a:r>
          </a:p>
          <a:p>
            <a:pPr marL="0" indent="0">
              <a:buNone/>
            </a:pPr>
            <a:endParaRPr lang="en-US" sz="3600" dirty="0">
              <a:solidFill>
                <a:srgbClr val="252525"/>
              </a:solidFill>
              <a:latin typeface="Georgia" panose="02040502050405020303" pitchFamily="18" charset="0"/>
            </a:endParaRPr>
          </a:p>
          <a:p>
            <a:pPr marL="0" indent="0">
              <a:buNone/>
            </a:pPr>
            <a:r>
              <a:rPr lang="en-US" sz="2800" dirty="0" smtClean="0">
                <a:solidFill>
                  <a:srgbClr val="000000"/>
                </a:solidFill>
                <a:latin typeface="TimesNewRomanMTStd"/>
              </a:rPr>
              <a:t>(</a:t>
            </a:r>
            <a:r>
              <a:rPr lang="en-US" sz="2800" dirty="0">
                <a:solidFill>
                  <a:srgbClr val="000000"/>
                </a:solidFill>
                <a:latin typeface="TimesNewRomanMTStd"/>
              </a:rPr>
              <a:t>a) When an individual has died </a:t>
            </a:r>
            <a:r>
              <a:rPr lang="en-US" sz="2800" dirty="0">
                <a:solidFill>
                  <a:srgbClr val="FF0000"/>
                </a:solidFill>
                <a:latin typeface="TimesNewRomanMTStd"/>
              </a:rPr>
              <a:t>intestate</a:t>
            </a:r>
            <a:r>
              <a:rPr lang="en-US" sz="2800" dirty="0">
                <a:solidFill>
                  <a:srgbClr val="000000"/>
                </a:solidFill>
                <a:latin typeface="TimesNewRomanMTStd"/>
              </a:rPr>
              <a:t> and there has been </a:t>
            </a:r>
            <a:r>
              <a:rPr lang="en-US" sz="2800" dirty="0">
                <a:solidFill>
                  <a:srgbClr val="FF0000"/>
                </a:solidFill>
                <a:latin typeface="TimesNewRomanMTStd"/>
              </a:rPr>
              <a:t>no personal representative appointed </a:t>
            </a:r>
            <a:r>
              <a:rPr lang="en-US" sz="2800" dirty="0">
                <a:solidFill>
                  <a:srgbClr val="000000"/>
                </a:solidFill>
                <a:latin typeface="TimesNewRomanMTStd"/>
              </a:rPr>
              <a:t>in this state, any </a:t>
            </a:r>
            <a:r>
              <a:rPr lang="en-US" sz="2800" dirty="0" smtClean="0">
                <a:solidFill>
                  <a:srgbClr val="000000"/>
                </a:solidFill>
                <a:latin typeface="TimesNewRomanMTStd"/>
              </a:rPr>
              <a:t>heir of </a:t>
            </a:r>
            <a:r>
              <a:rPr lang="en-US" sz="2800" dirty="0">
                <a:solidFill>
                  <a:srgbClr val="000000"/>
                </a:solidFill>
                <a:latin typeface="TimesNewRomanMTStd"/>
              </a:rPr>
              <a:t>the decedent may file a petition praying for an order that no administration is necessary. The petition shall be </a:t>
            </a:r>
            <a:r>
              <a:rPr lang="en-US" sz="2800" dirty="0" smtClean="0">
                <a:solidFill>
                  <a:srgbClr val="000000"/>
                </a:solidFill>
                <a:latin typeface="TimesNewRomanMTStd"/>
              </a:rPr>
              <a:t>filed in </a:t>
            </a:r>
            <a:r>
              <a:rPr lang="en-US" sz="2800" dirty="0">
                <a:solidFill>
                  <a:srgbClr val="000000"/>
                </a:solidFill>
                <a:latin typeface="TimesNewRomanMTStd"/>
              </a:rPr>
              <a:t>the probate court of the </a:t>
            </a:r>
            <a:r>
              <a:rPr lang="en-US" sz="2800" dirty="0">
                <a:solidFill>
                  <a:srgbClr val="FF0000"/>
                </a:solidFill>
                <a:latin typeface="TimesNewRomanMTStd"/>
              </a:rPr>
              <a:t>county of the domicile </a:t>
            </a:r>
            <a:r>
              <a:rPr lang="en-US" sz="2800" dirty="0">
                <a:solidFill>
                  <a:srgbClr val="000000"/>
                </a:solidFill>
                <a:latin typeface="TimesNewRomanMTStd"/>
              </a:rPr>
              <a:t>of the decedent, if the decedent was domiciled in this state, </a:t>
            </a:r>
            <a:r>
              <a:rPr lang="en-US" sz="2800" dirty="0">
                <a:solidFill>
                  <a:srgbClr val="FF0000"/>
                </a:solidFill>
                <a:latin typeface="TimesNewRomanMTStd"/>
              </a:rPr>
              <a:t>or in </a:t>
            </a:r>
            <a:r>
              <a:rPr lang="en-US" sz="2800" dirty="0" smtClean="0">
                <a:solidFill>
                  <a:srgbClr val="FF0000"/>
                </a:solidFill>
                <a:latin typeface="TimesNewRomanMTStd"/>
              </a:rPr>
              <a:t>the county </a:t>
            </a:r>
            <a:r>
              <a:rPr lang="en-US" sz="2800" dirty="0">
                <a:solidFill>
                  <a:srgbClr val="FF0000"/>
                </a:solidFill>
                <a:latin typeface="TimesNewRomanMTStd"/>
              </a:rPr>
              <a:t>in which real property is located</a:t>
            </a:r>
            <a:r>
              <a:rPr lang="en-US" sz="2800" dirty="0">
                <a:solidFill>
                  <a:srgbClr val="000000"/>
                </a:solidFill>
                <a:latin typeface="TimesNewRomanMTStd"/>
              </a:rPr>
              <a:t>, if the decedent was not domiciled in this state</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19774805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309133" y="341538"/>
            <a:ext cx="9599612" cy="2634622"/>
          </a:xfrm>
        </p:spPr>
        <p:txBody>
          <a:bodyPr>
            <a:noAutofit/>
          </a:bodyPr>
          <a:lstStyle/>
          <a:p>
            <a:pPr marL="0" indent="0">
              <a:buNone/>
            </a:pPr>
            <a:r>
              <a:rPr lang="en-US" sz="2800" dirty="0" smtClean="0">
                <a:solidFill>
                  <a:srgbClr val="000000"/>
                </a:solidFill>
                <a:latin typeface="TimesNewRomanMTStd"/>
              </a:rPr>
              <a:t>(</a:t>
            </a:r>
            <a:r>
              <a:rPr lang="en-US" sz="2800" dirty="0">
                <a:solidFill>
                  <a:srgbClr val="000000"/>
                </a:solidFill>
                <a:latin typeface="TimesNewRomanMTStd"/>
              </a:rPr>
              <a:t>b) </a:t>
            </a:r>
            <a:r>
              <a:rPr lang="en-US" sz="2800" dirty="0">
                <a:solidFill>
                  <a:srgbClr val="FF0000"/>
                </a:solidFill>
                <a:latin typeface="TimesNewRomanMTStd"/>
              </a:rPr>
              <a:t>The petition shall show</a:t>
            </a:r>
            <a:r>
              <a:rPr lang="en-US" sz="2800" dirty="0">
                <a:solidFill>
                  <a:srgbClr val="000000"/>
                </a:solidFill>
                <a:latin typeface="TimesNewRomanMTStd"/>
              </a:rPr>
              <a:t>: the name and domicile of the decedent; the names, ages or majority status, and </a:t>
            </a:r>
            <a:r>
              <a:rPr lang="en-US" sz="2800" dirty="0" smtClean="0">
                <a:solidFill>
                  <a:srgbClr val="000000"/>
                </a:solidFill>
                <a:latin typeface="TimesNewRomanMTStd"/>
              </a:rPr>
              <a:t>domicile of </a:t>
            </a:r>
            <a:r>
              <a:rPr lang="en-US" sz="2800" dirty="0">
                <a:solidFill>
                  <a:srgbClr val="000000"/>
                </a:solidFill>
                <a:latin typeface="TimesNewRomanMTStd"/>
              </a:rPr>
              <a:t>the heirs of the decedent; a description of the property in this state owned by the decedent; that the estate owes </a:t>
            </a:r>
            <a:r>
              <a:rPr lang="en-US" sz="2800" dirty="0" smtClean="0">
                <a:solidFill>
                  <a:srgbClr val="000000"/>
                </a:solidFill>
                <a:latin typeface="TimesNewRomanMTStd"/>
              </a:rPr>
              <a:t>no debts </a:t>
            </a:r>
            <a:r>
              <a:rPr lang="en-US" sz="2800" dirty="0">
                <a:solidFill>
                  <a:srgbClr val="000000"/>
                </a:solidFill>
                <a:latin typeface="TimesNewRomanMTStd"/>
              </a:rPr>
              <a:t>or that there are known debts and all creditors have consented or will be served as provided in Chapter 11 of </a:t>
            </a:r>
            <a:r>
              <a:rPr lang="en-US" sz="2800" dirty="0" smtClean="0">
                <a:solidFill>
                  <a:srgbClr val="000000"/>
                </a:solidFill>
                <a:latin typeface="TimesNewRomanMTStd"/>
              </a:rPr>
              <a:t>this title</a:t>
            </a:r>
            <a:r>
              <a:rPr lang="en-US" sz="2800" dirty="0">
                <a:solidFill>
                  <a:srgbClr val="000000"/>
                </a:solidFill>
                <a:latin typeface="TimesNewRomanMTStd"/>
              </a:rPr>
              <a:t>; and </a:t>
            </a:r>
            <a:r>
              <a:rPr lang="en-US" sz="2800" dirty="0">
                <a:solidFill>
                  <a:srgbClr val="FF0000"/>
                </a:solidFill>
                <a:latin typeface="TimesNewRomanMTStd"/>
              </a:rPr>
              <a:t>that the heirs have agreed upon a division of the estate among themselves</a:t>
            </a:r>
            <a:r>
              <a:rPr lang="en-US" sz="2800" dirty="0">
                <a:solidFill>
                  <a:srgbClr val="000000"/>
                </a:solidFill>
                <a:latin typeface="TimesNewRomanMTStd"/>
              </a:rPr>
              <a:t>. The </a:t>
            </a:r>
            <a:r>
              <a:rPr lang="en-US" sz="2800" dirty="0">
                <a:solidFill>
                  <a:srgbClr val="FF0000"/>
                </a:solidFill>
                <a:latin typeface="TimesNewRomanMTStd"/>
              </a:rPr>
              <a:t>agreement</a:t>
            </a:r>
            <a:r>
              <a:rPr lang="en-US" sz="2800" dirty="0">
                <a:solidFill>
                  <a:srgbClr val="000000"/>
                </a:solidFill>
                <a:latin typeface="TimesNewRomanMTStd"/>
              </a:rPr>
              <a:t> containing </a:t>
            </a:r>
            <a:r>
              <a:rPr lang="en-US" sz="2800" dirty="0" smtClean="0">
                <a:solidFill>
                  <a:srgbClr val="000000"/>
                </a:solidFill>
                <a:latin typeface="TimesNewRomanMTStd"/>
              </a:rPr>
              <a:t>original </a:t>
            </a:r>
            <a:r>
              <a:rPr lang="en-US" sz="2800" dirty="0" smtClean="0">
                <a:solidFill>
                  <a:srgbClr val="FF0000"/>
                </a:solidFill>
                <a:latin typeface="TimesNewRomanMTStd"/>
              </a:rPr>
              <a:t>signatures </a:t>
            </a:r>
            <a:r>
              <a:rPr lang="en-US" sz="2800" dirty="0">
                <a:solidFill>
                  <a:srgbClr val="FF0000"/>
                </a:solidFill>
                <a:latin typeface="TimesNewRomanMTStd"/>
              </a:rPr>
              <a:t>of all the heirs</a:t>
            </a:r>
            <a:r>
              <a:rPr lang="en-US" sz="2800" dirty="0">
                <a:solidFill>
                  <a:srgbClr val="000000"/>
                </a:solidFill>
                <a:latin typeface="TimesNewRomanMTStd"/>
              </a:rPr>
              <a:t>, attested to by a clerk of the probate court or a notary public, shall be attached to the petition</a:t>
            </a:r>
            <a:r>
              <a:rPr lang="en-US" sz="2800" dirty="0" smtClean="0">
                <a:solidFill>
                  <a:srgbClr val="000000"/>
                </a:solidFill>
                <a:latin typeface="TimesNewRomanMTStd"/>
              </a:rPr>
              <a:t>. Property </a:t>
            </a:r>
            <a:r>
              <a:rPr lang="en-US" sz="2800" dirty="0">
                <a:solidFill>
                  <a:srgbClr val="000000"/>
                </a:solidFill>
                <a:latin typeface="TimesNewRomanMTStd"/>
              </a:rPr>
              <a:t>subject to an outstanding security deed or agreement may be subject to this proceeding only if the holder </a:t>
            </a:r>
            <a:r>
              <a:rPr lang="en-US" sz="2800" dirty="0" smtClean="0">
                <a:solidFill>
                  <a:srgbClr val="000000"/>
                </a:solidFill>
                <a:latin typeface="TimesNewRomanMTStd"/>
              </a:rPr>
              <a:t>of the </a:t>
            </a:r>
            <a:r>
              <a:rPr lang="en-US" sz="2800" dirty="0">
                <a:solidFill>
                  <a:srgbClr val="000000"/>
                </a:solidFill>
                <a:latin typeface="TimesNewRomanMTStd"/>
              </a:rPr>
              <a:t>security deed consents or is served and makes no objection</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142673570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311579" y="1542840"/>
            <a:ext cx="9599612" cy="2634622"/>
          </a:xfrm>
        </p:spPr>
        <p:txBody>
          <a:bodyPr>
            <a:noAutofit/>
          </a:bodyPr>
          <a:lstStyle/>
          <a:p>
            <a:pPr marL="0" indent="0">
              <a:buNone/>
            </a:pPr>
            <a:r>
              <a:rPr lang="en-US" sz="2800" dirty="0" smtClean="0">
                <a:solidFill>
                  <a:srgbClr val="000000"/>
                </a:solidFill>
                <a:latin typeface="TimesNewRomanMTStd"/>
              </a:rPr>
              <a:t>(</a:t>
            </a:r>
            <a:r>
              <a:rPr lang="en-US" sz="2800" dirty="0">
                <a:solidFill>
                  <a:srgbClr val="000000"/>
                </a:solidFill>
                <a:latin typeface="TimesNewRomanMTStd"/>
              </a:rPr>
              <a:t>c) The personal representative of a deceased heir is authorized to agree to the division on behalf of that heir</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129154524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53831" y="354417"/>
            <a:ext cx="9599612" cy="2634622"/>
          </a:xfrm>
        </p:spPr>
        <p:txBody>
          <a:bodyPr>
            <a:noAutofit/>
          </a:bodyPr>
          <a:lstStyle/>
          <a:p>
            <a:pPr marL="0" indent="0">
              <a:buNone/>
            </a:pPr>
            <a:r>
              <a:rPr lang="en-US" sz="2800" dirty="0" smtClean="0">
                <a:solidFill>
                  <a:srgbClr val="000000"/>
                </a:solidFill>
                <a:latin typeface="TimesNewRomanMTStd"/>
              </a:rPr>
              <a:t>(</a:t>
            </a:r>
            <a:r>
              <a:rPr lang="en-US" sz="2800" dirty="0">
                <a:solidFill>
                  <a:srgbClr val="000000"/>
                </a:solidFill>
                <a:latin typeface="TimesNewRomanMTStd"/>
              </a:rPr>
              <a:t>d) In any case involving the approval of a petition for an order that no administration is necessary, where there is </a:t>
            </a:r>
            <a:r>
              <a:rPr lang="en-US" sz="2800" dirty="0" smtClean="0">
                <a:solidFill>
                  <a:srgbClr val="000000"/>
                </a:solidFill>
                <a:latin typeface="TimesNewRomanMTStd"/>
              </a:rPr>
              <a:t>an interest </a:t>
            </a:r>
            <a:r>
              <a:rPr lang="en-US" sz="2800" dirty="0">
                <a:solidFill>
                  <a:srgbClr val="000000"/>
                </a:solidFill>
                <a:latin typeface="TimesNewRomanMTStd"/>
              </a:rPr>
              <a:t>in </a:t>
            </a:r>
            <a:r>
              <a:rPr lang="en-US" sz="2800" dirty="0">
                <a:solidFill>
                  <a:srgbClr val="FF0000"/>
                </a:solidFill>
                <a:latin typeface="TimesNewRomanMTStd"/>
              </a:rPr>
              <a:t>real property</a:t>
            </a:r>
            <a:r>
              <a:rPr lang="en-US" sz="2800" dirty="0">
                <a:solidFill>
                  <a:srgbClr val="000000"/>
                </a:solidFill>
                <a:latin typeface="TimesNewRomanMTStd"/>
              </a:rPr>
              <a:t>, the </a:t>
            </a:r>
            <a:r>
              <a:rPr lang="en-US" sz="2800" dirty="0">
                <a:solidFill>
                  <a:srgbClr val="FF0000"/>
                </a:solidFill>
                <a:latin typeface="TimesNewRomanMTStd"/>
              </a:rPr>
              <a:t>court shall file</a:t>
            </a:r>
            <a:r>
              <a:rPr lang="en-US" sz="2800" dirty="0">
                <a:solidFill>
                  <a:srgbClr val="000000"/>
                </a:solidFill>
                <a:latin typeface="TimesNewRomanMTStd"/>
              </a:rPr>
              <a:t>, within 30 days of granting such petition, </a:t>
            </a:r>
            <a:r>
              <a:rPr lang="en-US" sz="2800" dirty="0">
                <a:solidFill>
                  <a:srgbClr val="FF0000"/>
                </a:solidFill>
                <a:latin typeface="TimesNewRomanMTStd"/>
              </a:rPr>
              <a:t>a certified copy of the order </a:t>
            </a:r>
            <a:r>
              <a:rPr lang="en-US" sz="2800" dirty="0" smtClean="0">
                <a:solidFill>
                  <a:srgbClr val="FF0000"/>
                </a:solidFill>
                <a:latin typeface="TimesNewRomanMTStd"/>
              </a:rPr>
              <a:t>granting the </a:t>
            </a:r>
            <a:r>
              <a:rPr lang="en-US" sz="2800" dirty="0">
                <a:solidFill>
                  <a:srgbClr val="FF0000"/>
                </a:solidFill>
                <a:latin typeface="TimesNewRomanMTStd"/>
              </a:rPr>
              <a:t>petition that no administration is necessary in each county in this state in which the deceased owned real property</a:t>
            </a:r>
            <a:r>
              <a:rPr lang="en-US" sz="2800" dirty="0" smtClean="0">
                <a:solidFill>
                  <a:srgbClr val="FF0000"/>
                </a:solidFill>
                <a:latin typeface="TimesNewRomanMTStd"/>
              </a:rPr>
              <a:t>,</a:t>
            </a:r>
            <a:r>
              <a:rPr lang="en-US" sz="2800" dirty="0" smtClean="0">
                <a:solidFill>
                  <a:srgbClr val="000000"/>
                </a:solidFill>
                <a:latin typeface="TimesNewRomanMTStd"/>
              </a:rPr>
              <a:t> to </a:t>
            </a:r>
            <a:r>
              <a:rPr lang="en-US" sz="2800" dirty="0">
                <a:solidFill>
                  <a:srgbClr val="000000"/>
                </a:solidFill>
                <a:latin typeface="TimesNewRomanMTStd"/>
              </a:rPr>
              <a:t>be recorded in the </a:t>
            </a:r>
            <a:r>
              <a:rPr lang="en-US" sz="2800" dirty="0">
                <a:solidFill>
                  <a:srgbClr val="FF0000"/>
                </a:solidFill>
                <a:latin typeface="TimesNewRomanMTStd"/>
              </a:rPr>
              <a:t>deed records </a:t>
            </a:r>
            <a:r>
              <a:rPr lang="en-US" sz="2800" dirty="0">
                <a:solidFill>
                  <a:srgbClr val="000000"/>
                </a:solidFill>
                <a:latin typeface="TimesNewRomanMTStd"/>
              </a:rPr>
              <a:t>of the county and </a:t>
            </a:r>
            <a:r>
              <a:rPr lang="en-US" sz="2800" dirty="0">
                <a:solidFill>
                  <a:srgbClr val="FF0000"/>
                </a:solidFill>
                <a:latin typeface="TimesNewRomanMTStd"/>
              </a:rPr>
              <a:t>indexed under the name of the deceased </a:t>
            </a:r>
            <a:r>
              <a:rPr lang="en-US" sz="2800" dirty="0">
                <a:solidFill>
                  <a:srgbClr val="000000"/>
                </a:solidFill>
                <a:latin typeface="TimesNewRomanMTStd"/>
              </a:rPr>
              <a:t>in the grantor index. </a:t>
            </a:r>
            <a:r>
              <a:rPr lang="en-US" sz="2800" dirty="0" smtClean="0">
                <a:solidFill>
                  <a:srgbClr val="000000"/>
                </a:solidFill>
                <a:latin typeface="TimesNewRomanMTStd"/>
              </a:rPr>
              <a:t>Such order </a:t>
            </a:r>
            <a:r>
              <a:rPr lang="en-US" sz="2800" dirty="0">
                <a:solidFill>
                  <a:srgbClr val="000000"/>
                </a:solidFill>
                <a:latin typeface="TimesNewRomanMTStd"/>
              </a:rPr>
              <a:t>shall be accompanied by the same fee for filing deeds with the clerk of the superior court. The filing fee and any </a:t>
            </a:r>
            <a:r>
              <a:rPr lang="en-US" sz="2800" dirty="0" smtClean="0">
                <a:solidFill>
                  <a:srgbClr val="000000"/>
                </a:solidFill>
                <a:latin typeface="TimesNewRomanMTStd"/>
              </a:rPr>
              <a:t>fee for </a:t>
            </a:r>
            <a:r>
              <a:rPr lang="en-US" sz="2800" dirty="0">
                <a:solidFill>
                  <a:srgbClr val="000000"/>
                </a:solidFill>
                <a:latin typeface="TimesNewRomanMTStd"/>
              </a:rPr>
              <a:t>the recording of such order shall be taxed as costs to the estate. The certified copy of the order granting the </a:t>
            </a:r>
            <a:r>
              <a:rPr lang="en-US" sz="2800" dirty="0" smtClean="0">
                <a:solidFill>
                  <a:srgbClr val="000000"/>
                </a:solidFill>
                <a:latin typeface="TimesNewRomanMTStd"/>
              </a:rPr>
              <a:t>petition that </a:t>
            </a:r>
            <a:r>
              <a:rPr lang="en-US" sz="2800" dirty="0">
                <a:solidFill>
                  <a:srgbClr val="000000"/>
                </a:solidFill>
                <a:latin typeface="TimesNewRomanMTStd"/>
              </a:rPr>
              <a:t>no administration is necessary shall set forth:</a:t>
            </a:r>
            <a:endParaRPr lang="en-US" sz="2800" dirty="0">
              <a:solidFill>
                <a:srgbClr val="002060"/>
              </a:solidFill>
            </a:endParaRPr>
          </a:p>
        </p:txBody>
      </p:sp>
    </p:spTree>
    <p:extLst>
      <p:ext uri="{BB962C8B-B14F-4D97-AF65-F5344CB8AC3E}">
        <p14:creationId xmlns:p14="http://schemas.microsoft.com/office/powerpoint/2010/main" val="332859458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2105968"/>
            <a:ext cx="9599612" cy="2634622"/>
          </a:xfrm>
        </p:spPr>
        <p:txBody>
          <a:bodyPr>
            <a:noAutofit/>
          </a:bodyPr>
          <a:lstStyle/>
          <a:p>
            <a:pPr marL="0" indent="0">
              <a:buNone/>
            </a:pPr>
            <a:r>
              <a:rPr lang="en-US" sz="2800" dirty="0">
                <a:solidFill>
                  <a:srgbClr val="002060"/>
                </a:solidFill>
              </a:rPr>
              <a:t>(1) The date of the order granting such petition;</a:t>
            </a:r>
          </a:p>
          <a:p>
            <a:pPr marL="0" indent="0">
              <a:buNone/>
            </a:pPr>
            <a:r>
              <a:rPr lang="en-US" sz="2800" dirty="0">
                <a:solidFill>
                  <a:srgbClr val="002060"/>
                </a:solidFill>
              </a:rPr>
              <a:t>(2) The name and address of the deceased;</a:t>
            </a:r>
          </a:p>
          <a:p>
            <a:pPr marL="0" indent="0">
              <a:buNone/>
            </a:pPr>
            <a:r>
              <a:rPr lang="en-US" sz="2800" dirty="0">
                <a:solidFill>
                  <a:srgbClr val="002060"/>
                </a:solidFill>
              </a:rPr>
              <a:t>(3)</a:t>
            </a:r>
            <a:r>
              <a:rPr lang="en-US" sz="2800" dirty="0">
                <a:solidFill>
                  <a:srgbClr val="FF0000"/>
                </a:solidFill>
              </a:rPr>
              <a:t> The interest in the property acquired by each party; and</a:t>
            </a:r>
          </a:p>
          <a:p>
            <a:pPr marL="0" indent="0">
              <a:buNone/>
            </a:pPr>
            <a:r>
              <a:rPr lang="en-US" sz="2800" dirty="0">
                <a:solidFill>
                  <a:srgbClr val="002060"/>
                </a:solidFill>
              </a:rPr>
              <a:t>(4) The name and address of all parties that take title to the real property pursuant to the order issued by the court.</a:t>
            </a:r>
          </a:p>
        </p:txBody>
      </p:sp>
    </p:spTree>
    <p:extLst>
      <p:ext uri="{BB962C8B-B14F-4D97-AF65-F5344CB8AC3E}">
        <p14:creationId xmlns:p14="http://schemas.microsoft.com/office/powerpoint/2010/main" val="121267620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82557" y="567922"/>
            <a:ext cx="9599612" cy="2634622"/>
          </a:xfrm>
        </p:spPr>
        <p:txBody>
          <a:bodyPr>
            <a:noAutofit/>
          </a:bodyPr>
          <a:lstStyle/>
          <a:p>
            <a:pPr marL="0" indent="0">
              <a:buNone/>
            </a:pPr>
            <a:r>
              <a:rPr lang="en-US" sz="3600" dirty="0">
                <a:solidFill>
                  <a:srgbClr val="252525"/>
                </a:solidFill>
                <a:latin typeface="Georgia" panose="02040502050405020303" pitchFamily="18" charset="0"/>
              </a:rPr>
              <a:t>§ 53-2-41. Citation and service of petition; objections, consents, and effects of </a:t>
            </a:r>
            <a:r>
              <a:rPr lang="en-US" sz="3600" dirty="0" smtClean="0">
                <a:solidFill>
                  <a:srgbClr val="252525"/>
                </a:solidFill>
                <a:latin typeface="Georgia" panose="02040502050405020303" pitchFamily="18" charset="0"/>
              </a:rPr>
              <a:t>order</a:t>
            </a:r>
          </a:p>
          <a:p>
            <a:pPr marL="0" indent="0">
              <a:buNone/>
            </a:pPr>
            <a:endParaRPr lang="en-US" sz="3600" dirty="0">
              <a:solidFill>
                <a:srgbClr val="252525"/>
              </a:solidFill>
              <a:latin typeface="Georgia" panose="02040502050405020303" pitchFamily="18" charset="0"/>
            </a:endParaRPr>
          </a:p>
          <a:p>
            <a:pPr marL="0" indent="0">
              <a:buNone/>
            </a:pPr>
            <a:r>
              <a:rPr lang="en-US" sz="2800" dirty="0" smtClean="0">
                <a:solidFill>
                  <a:srgbClr val="000000"/>
                </a:solidFill>
                <a:latin typeface="TimesNewRomanMTStd"/>
              </a:rPr>
              <a:t>(</a:t>
            </a:r>
            <a:r>
              <a:rPr lang="en-US" sz="2800" dirty="0">
                <a:solidFill>
                  <a:srgbClr val="000000"/>
                </a:solidFill>
                <a:latin typeface="TimesNewRomanMTStd"/>
              </a:rPr>
              <a:t>a) Upon the filing of a petition that states that there are known </a:t>
            </a:r>
            <a:r>
              <a:rPr lang="en-US" sz="2800" dirty="0" smtClean="0">
                <a:solidFill>
                  <a:srgbClr val="000000"/>
                </a:solidFill>
                <a:latin typeface="TimesNewRomanMTStd"/>
              </a:rPr>
              <a:t>creditors </a:t>
            </a:r>
            <a:r>
              <a:rPr lang="en-US" sz="2800" dirty="0">
                <a:solidFill>
                  <a:srgbClr val="000000"/>
                </a:solidFill>
                <a:latin typeface="TimesNewRomanMTStd"/>
              </a:rPr>
              <a:t>of the estate who are to be served, a </a:t>
            </a:r>
            <a:r>
              <a:rPr lang="en-US" sz="2800" dirty="0" smtClean="0">
                <a:solidFill>
                  <a:srgbClr val="FF0000"/>
                </a:solidFill>
                <a:latin typeface="TimesNewRomanMTStd"/>
              </a:rPr>
              <a:t>citation shall </a:t>
            </a:r>
            <a:r>
              <a:rPr lang="en-US" sz="2800" dirty="0">
                <a:solidFill>
                  <a:srgbClr val="FF0000"/>
                </a:solidFill>
                <a:latin typeface="TimesNewRomanMTStd"/>
              </a:rPr>
              <a:t>be issued </a:t>
            </a:r>
            <a:r>
              <a:rPr lang="en-US" sz="2800" dirty="0">
                <a:solidFill>
                  <a:srgbClr val="000000"/>
                </a:solidFill>
                <a:latin typeface="TimesNewRomanMTStd"/>
              </a:rPr>
              <a:t>and any creditors of the estate shall be served as provided in Chapter 11 of this title.</a:t>
            </a:r>
          </a:p>
          <a:p>
            <a:pPr marL="0" indent="0">
              <a:buNone/>
            </a:pPr>
            <a:r>
              <a:rPr lang="en-US" sz="2800" dirty="0">
                <a:solidFill>
                  <a:srgbClr val="000000"/>
                </a:solidFill>
                <a:latin typeface="TimesNewRomanMTStd"/>
              </a:rPr>
              <a:t>(b) If </a:t>
            </a:r>
            <a:r>
              <a:rPr lang="en-US" sz="2800" dirty="0">
                <a:solidFill>
                  <a:srgbClr val="FF0000"/>
                </a:solidFill>
                <a:latin typeface="TimesNewRomanMTStd"/>
              </a:rPr>
              <a:t>any creditor</a:t>
            </a:r>
            <a:r>
              <a:rPr lang="en-US" sz="2800" dirty="0">
                <a:solidFill>
                  <a:srgbClr val="000000"/>
                </a:solidFill>
                <a:latin typeface="TimesNewRomanMTStd"/>
              </a:rPr>
              <a:t>, whether the debt is due or not, </a:t>
            </a:r>
            <a:r>
              <a:rPr lang="en-US" sz="2800" dirty="0">
                <a:solidFill>
                  <a:srgbClr val="FF0000"/>
                </a:solidFill>
                <a:latin typeface="TimesNewRomanMTStd"/>
              </a:rPr>
              <a:t>objects</a:t>
            </a:r>
            <a:r>
              <a:rPr lang="en-US" sz="2800" dirty="0">
                <a:solidFill>
                  <a:srgbClr val="000000"/>
                </a:solidFill>
                <a:latin typeface="TimesNewRomanMTStd"/>
              </a:rPr>
              <a:t> to the granting of the order, the </a:t>
            </a:r>
            <a:r>
              <a:rPr lang="en-US" sz="2800" dirty="0">
                <a:solidFill>
                  <a:srgbClr val="FF0000"/>
                </a:solidFill>
                <a:latin typeface="TimesNewRomanMTStd"/>
              </a:rPr>
              <a:t>court shall refuse </a:t>
            </a:r>
            <a:r>
              <a:rPr lang="en-US" sz="2800" dirty="0">
                <a:solidFill>
                  <a:srgbClr val="000000"/>
                </a:solidFill>
                <a:latin typeface="TimesNewRomanMTStd"/>
              </a:rPr>
              <a:t>to grant </a:t>
            </a:r>
            <a:r>
              <a:rPr lang="en-US" sz="2800" dirty="0" smtClean="0">
                <a:solidFill>
                  <a:srgbClr val="000000"/>
                </a:solidFill>
                <a:latin typeface="TimesNewRomanMTStd"/>
              </a:rPr>
              <a:t>an order </a:t>
            </a:r>
            <a:r>
              <a:rPr lang="en-US" sz="2800" dirty="0">
                <a:solidFill>
                  <a:srgbClr val="000000"/>
                </a:solidFill>
                <a:latin typeface="TimesNewRomanMTStd"/>
              </a:rPr>
              <a:t>finding that no administration is necessary so long as such objection is not withdrawn</a:t>
            </a:r>
            <a:r>
              <a:rPr lang="en-US" sz="2800" dirty="0" smtClean="0">
                <a:solidFill>
                  <a:srgbClr val="000000"/>
                </a:solidFill>
                <a:latin typeface="TimesNewRomanMTStd"/>
              </a:rPr>
              <a:t>.</a:t>
            </a:r>
            <a:endParaRPr lang="en-US" sz="2800" dirty="0">
              <a:solidFill>
                <a:srgbClr val="000000"/>
              </a:solidFill>
              <a:latin typeface="TimesNewRomanMTStd"/>
            </a:endParaRPr>
          </a:p>
        </p:txBody>
      </p:sp>
    </p:spTree>
    <p:extLst>
      <p:ext uri="{BB962C8B-B14F-4D97-AF65-F5344CB8AC3E}">
        <p14:creationId xmlns:p14="http://schemas.microsoft.com/office/powerpoint/2010/main" val="1168961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579" y="1549861"/>
            <a:ext cx="9393179" cy="2667730"/>
          </a:xfrm>
        </p:spPr>
        <p:txBody>
          <a:bodyPr>
            <a:noAutofit/>
          </a:bodyPr>
          <a:lstStyle/>
          <a:p>
            <a:pPr algn="ctr"/>
            <a:r>
              <a:rPr lang="en-US" sz="7200" dirty="0" smtClean="0">
                <a:solidFill>
                  <a:srgbClr val="002060"/>
                </a:solidFill>
                <a:latin typeface="Mona Lisa Recut" panose="04050504080603030502" pitchFamily="82" charset="0"/>
              </a:rPr>
              <a:t>In Georgia, there are four ways that title can pass when someone dies owning land.</a:t>
            </a:r>
            <a:endParaRPr lang="en-US" sz="7200" dirty="0">
              <a:solidFill>
                <a:srgbClr val="002060"/>
              </a:solidFill>
              <a:latin typeface="Mona Lisa Recut" panose="04050504080603030502" pitchFamily="82"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87667581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28010" y="970344"/>
            <a:ext cx="9599612" cy="2634622"/>
          </a:xfrm>
        </p:spPr>
        <p:txBody>
          <a:bodyPr>
            <a:noAutofit/>
          </a:bodyPr>
          <a:lstStyle/>
          <a:p>
            <a:pPr marL="0" indent="0">
              <a:buNone/>
            </a:pPr>
            <a:r>
              <a:rPr lang="en-US" sz="2400" dirty="0" smtClean="0">
                <a:solidFill>
                  <a:srgbClr val="000000"/>
                </a:solidFill>
              </a:rPr>
              <a:t>(</a:t>
            </a:r>
            <a:r>
              <a:rPr lang="en-US" sz="2400" dirty="0">
                <a:solidFill>
                  <a:srgbClr val="000000"/>
                </a:solidFill>
              </a:rPr>
              <a:t>c) In the event </a:t>
            </a:r>
            <a:r>
              <a:rPr lang="en-US" sz="2400" dirty="0">
                <a:solidFill>
                  <a:srgbClr val="FF0000"/>
                </a:solidFill>
              </a:rPr>
              <a:t>no creditor files objection </a:t>
            </a:r>
            <a:r>
              <a:rPr lang="en-US" sz="2400" dirty="0">
                <a:solidFill>
                  <a:srgbClr val="000000"/>
                </a:solidFill>
              </a:rPr>
              <a:t>to the granting of the order or if all objections are withdrawn, the </a:t>
            </a:r>
            <a:r>
              <a:rPr lang="en-US" sz="2400" dirty="0" smtClean="0">
                <a:solidFill>
                  <a:srgbClr val="000000"/>
                </a:solidFill>
              </a:rPr>
              <a:t>probate court </a:t>
            </a:r>
            <a:r>
              <a:rPr lang="en-US" sz="2400" dirty="0">
                <a:solidFill>
                  <a:srgbClr val="000000"/>
                </a:solidFill>
              </a:rPr>
              <a:t>shall ascertain the heirs of the </a:t>
            </a:r>
            <a:r>
              <a:rPr lang="en-US" sz="2400" dirty="0" smtClean="0">
                <a:solidFill>
                  <a:srgbClr val="000000"/>
                </a:solidFill>
              </a:rPr>
              <a:t>decedent and </a:t>
            </a:r>
            <a:r>
              <a:rPr lang="en-US" sz="2400" dirty="0">
                <a:solidFill>
                  <a:srgbClr val="000000"/>
                </a:solidFill>
              </a:rPr>
              <a:t>whether they are all of age and suffering under no disability or </a:t>
            </a:r>
            <a:r>
              <a:rPr lang="en-US" sz="2400" dirty="0" smtClean="0">
                <a:solidFill>
                  <a:srgbClr val="000000"/>
                </a:solidFill>
              </a:rPr>
              <a:t>are represented </a:t>
            </a:r>
            <a:r>
              <a:rPr lang="en-US" sz="2400" dirty="0">
                <a:solidFill>
                  <a:srgbClr val="000000"/>
                </a:solidFill>
              </a:rPr>
              <a:t>by a guardian or a personal representative. If the court finds that </a:t>
            </a:r>
            <a:r>
              <a:rPr lang="en-US" sz="2400" dirty="0">
                <a:solidFill>
                  <a:srgbClr val="FF0000"/>
                </a:solidFill>
              </a:rPr>
              <a:t>all the heirs have consented </a:t>
            </a:r>
            <a:r>
              <a:rPr lang="en-US" sz="2400" dirty="0">
                <a:solidFill>
                  <a:srgbClr val="000000"/>
                </a:solidFill>
              </a:rPr>
              <a:t>and that </a:t>
            </a:r>
            <a:r>
              <a:rPr lang="en-US" sz="2400" dirty="0" smtClean="0">
                <a:solidFill>
                  <a:srgbClr val="000000"/>
                </a:solidFill>
              </a:rPr>
              <a:t>the estate </a:t>
            </a:r>
            <a:r>
              <a:rPr lang="en-US" sz="2400" dirty="0">
                <a:solidFill>
                  <a:srgbClr val="000000"/>
                </a:solidFill>
              </a:rPr>
              <a:t>of the decedent owes </a:t>
            </a:r>
            <a:r>
              <a:rPr lang="en-US" sz="2400" dirty="0">
                <a:solidFill>
                  <a:srgbClr val="FF0000"/>
                </a:solidFill>
              </a:rPr>
              <a:t>no debts </a:t>
            </a:r>
            <a:r>
              <a:rPr lang="en-US" sz="2400" dirty="0">
                <a:solidFill>
                  <a:srgbClr val="000000"/>
                </a:solidFill>
              </a:rPr>
              <a:t>or that all creditors have </a:t>
            </a:r>
            <a:r>
              <a:rPr lang="en-US" sz="2400" dirty="0">
                <a:solidFill>
                  <a:srgbClr val="FF0000"/>
                </a:solidFill>
              </a:rPr>
              <a:t>consented</a:t>
            </a:r>
            <a:r>
              <a:rPr lang="en-US" sz="2400" dirty="0">
                <a:solidFill>
                  <a:srgbClr val="000000"/>
                </a:solidFill>
              </a:rPr>
              <a:t> or withdrawn any objection, the court shall </a:t>
            </a:r>
            <a:r>
              <a:rPr lang="en-US" sz="2400" dirty="0" smtClean="0">
                <a:solidFill>
                  <a:srgbClr val="000000"/>
                </a:solidFill>
              </a:rPr>
              <a:t>then enter </a:t>
            </a:r>
            <a:r>
              <a:rPr lang="en-US" sz="2400" dirty="0">
                <a:solidFill>
                  <a:srgbClr val="000000"/>
                </a:solidFill>
              </a:rPr>
              <a:t>an order in the proceedings finding that </a:t>
            </a:r>
            <a:r>
              <a:rPr lang="en-US" sz="2400" dirty="0">
                <a:solidFill>
                  <a:srgbClr val="FF0000"/>
                </a:solidFill>
              </a:rPr>
              <a:t>no administration is necessary.</a:t>
            </a:r>
            <a:r>
              <a:rPr lang="en-US" sz="2400" dirty="0">
                <a:solidFill>
                  <a:srgbClr val="000000"/>
                </a:solidFill>
              </a:rPr>
              <a:t> Should property described in the </a:t>
            </a:r>
            <a:r>
              <a:rPr lang="en-US" sz="2400" dirty="0" smtClean="0">
                <a:solidFill>
                  <a:srgbClr val="000000"/>
                </a:solidFill>
              </a:rPr>
              <a:t>petition be </a:t>
            </a:r>
            <a:r>
              <a:rPr lang="en-US" sz="2400" dirty="0">
                <a:solidFill>
                  <a:srgbClr val="000000"/>
                </a:solidFill>
              </a:rPr>
              <a:t>located in a county other than the county in which the petition is filed</a:t>
            </a:r>
            <a:r>
              <a:rPr lang="en-US" sz="2400" dirty="0">
                <a:solidFill>
                  <a:srgbClr val="FF0000"/>
                </a:solidFill>
              </a:rPr>
              <a:t>, a certified copy of the proceedings, </a:t>
            </a:r>
            <a:r>
              <a:rPr lang="en-US" sz="2400" dirty="0" smtClean="0">
                <a:solidFill>
                  <a:srgbClr val="FF0000"/>
                </a:solidFill>
              </a:rPr>
              <a:t>including any </a:t>
            </a:r>
            <a:r>
              <a:rPr lang="en-US" sz="2400" dirty="0">
                <a:solidFill>
                  <a:srgbClr val="FF0000"/>
                </a:solidFill>
              </a:rPr>
              <a:t>agreement </a:t>
            </a:r>
            <a:r>
              <a:rPr lang="en-US" sz="2400" dirty="0">
                <a:solidFill>
                  <a:srgbClr val="000000"/>
                </a:solidFill>
              </a:rPr>
              <a:t>filed pursuant to </a:t>
            </a:r>
            <a:r>
              <a:rPr lang="en-US" sz="2400" dirty="0">
                <a:solidFill>
                  <a:srgbClr val="0000FF"/>
                </a:solidFill>
              </a:rPr>
              <a:t>Code Section 53-2-40</a:t>
            </a:r>
            <a:r>
              <a:rPr lang="en-US" sz="2400" dirty="0">
                <a:solidFill>
                  <a:srgbClr val="000000"/>
                </a:solidFill>
              </a:rPr>
              <a:t>, and the order of the probate court thereon </a:t>
            </a:r>
            <a:r>
              <a:rPr lang="en-US" sz="2400" dirty="0">
                <a:solidFill>
                  <a:srgbClr val="FF0000"/>
                </a:solidFill>
              </a:rPr>
              <a:t>may be entered in </a:t>
            </a:r>
            <a:r>
              <a:rPr lang="en-US" sz="2400" dirty="0" smtClean="0">
                <a:solidFill>
                  <a:srgbClr val="FF0000"/>
                </a:solidFill>
              </a:rPr>
              <a:t>the office </a:t>
            </a:r>
            <a:r>
              <a:rPr lang="en-US" sz="2400" dirty="0">
                <a:solidFill>
                  <a:srgbClr val="FF0000"/>
                </a:solidFill>
              </a:rPr>
              <a:t>of the clerk of the superior court of the county in which the property is located</a:t>
            </a:r>
            <a:r>
              <a:rPr lang="en-US"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149133476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82557" y="567922"/>
            <a:ext cx="9599612" cy="2634622"/>
          </a:xfrm>
        </p:spPr>
        <p:txBody>
          <a:bodyPr>
            <a:noAutofit/>
          </a:bodyPr>
          <a:lstStyle/>
          <a:p>
            <a:pPr marL="0" indent="0">
              <a:buNone/>
            </a:pPr>
            <a:r>
              <a:rPr lang="en-US" sz="2400" dirty="0" smtClean="0">
                <a:solidFill>
                  <a:srgbClr val="000000"/>
                </a:solidFill>
                <a:latin typeface="TimesNewRomanMTStd"/>
              </a:rPr>
              <a:t>(</a:t>
            </a:r>
            <a:r>
              <a:rPr lang="en-US" sz="2400" dirty="0">
                <a:solidFill>
                  <a:srgbClr val="000000"/>
                </a:solidFill>
                <a:latin typeface="TimesNewRomanMTStd"/>
              </a:rPr>
              <a:t>d) </a:t>
            </a:r>
            <a:r>
              <a:rPr lang="en-US" sz="2400" dirty="0">
                <a:solidFill>
                  <a:srgbClr val="FF0000"/>
                </a:solidFill>
                <a:latin typeface="TimesNewRomanMTStd"/>
              </a:rPr>
              <a:t>An order finding that no administration is necessary shall confirm the vesting of title to the decedent's property </a:t>
            </a:r>
            <a:r>
              <a:rPr lang="en-US" sz="2400" dirty="0" smtClean="0">
                <a:solidFill>
                  <a:srgbClr val="FF0000"/>
                </a:solidFill>
                <a:latin typeface="TimesNewRomanMTStd"/>
              </a:rPr>
              <a:t>in the </a:t>
            </a:r>
            <a:r>
              <a:rPr lang="en-US" sz="2400" dirty="0">
                <a:solidFill>
                  <a:srgbClr val="FF0000"/>
                </a:solidFill>
                <a:latin typeface="TimesNewRomanMTStd"/>
              </a:rPr>
              <a:t>heirs in the amounts and portions described in Code Section 53-2-1</a:t>
            </a:r>
            <a:r>
              <a:rPr lang="en-US" sz="2400" dirty="0" smtClean="0">
                <a:solidFill>
                  <a:srgbClr val="FF0000"/>
                </a:solidFill>
                <a:latin typeface="TimesNewRomanMTStd"/>
              </a:rPr>
              <a:t>, </a:t>
            </a:r>
            <a:r>
              <a:rPr lang="en-US" sz="2400" b="1" u="sng" dirty="0" smtClean="0">
                <a:solidFill>
                  <a:srgbClr val="FF0000"/>
                </a:solidFill>
                <a:latin typeface="TimesNewRomanMTStd"/>
              </a:rPr>
              <a:t>or</a:t>
            </a:r>
            <a:r>
              <a:rPr lang="en-US" sz="2400" b="1" u="sng" dirty="0">
                <a:solidFill>
                  <a:srgbClr val="FF0000"/>
                </a:solidFill>
                <a:latin typeface="TimesNewRomanMTStd"/>
              </a:rPr>
              <a:t>, if different, in the agreement </a:t>
            </a:r>
            <a:r>
              <a:rPr lang="en-US" sz="2400" b="1" u="sng" dirty="0" smtClean="0">
                <a:solidFill>
                  <a:srgbClr val="FF0000"/>
                </a:solidFill>
                <a:latin typeface="TimesNewRomanMTStd"/>
              </a:rPr>
              <a:t>filed </a:t>
            </a:r>
            <a:r>
              <a:rPr lang="en-US" sz="2400" b="1" u="sng" dirty="0">
                <a:solidFill>
                  <a:srgbClr val="FF0000"/>
                </a:solidFill>
                <a:latin typeface="TimesNewRomanMTStd"/>
              </a:rPr>
              <a:t>by </a:t>
            </a:r>
            <a:r>
              <a:rPr lang="en-US" sz="2400" b="1" u="sng" dirty="0" smtClean="0">
                <a:solidFill>
                  <a:srgbClr val="FF0000"/>
                </a:solidFill>
                <a:latin typeface="TimesNewRomanMTStd"/>
              </a:rPr>
              <a:t>the heirs </a:t>
            </a:r>
            <a:r>
              <a:rPr lang="en-US" sz="2400" b="1" u="sng" dirty="0">
                <a:solidFill>
                  <a:srgbClr val="FF0000"/>
                </a:solidFill>
                <a:latin typeface="TimesNewRomanMTStd"/>
              </a:rPr>
              <a:t>in accordance with Code Section 53-2-40.</a:t>
            </a:r>
          </a:p>
          <a:p>
            <a:pPr marL="0" indent="0">
              <a:buNone/>
            </a:pPr>
            <a:r>
              <a:rPr lang="en-US" sz="2400" dirty="0">
                <a:solidFill>
                  <a:srgbClr val="000000"/>
                </a:solidFill>
                <a:latin typeface="TimesNewRomanMTStd"/>
              </a:rPr>
              <a:t>(e) </a:t>
            </a:r>
            <a:r>
              <a:rPr lang="en-US" sz="2400" dirty="0">
                <a:solidFill>
                  <a:srgbClr val="FF0000"/>
                </a:solidFill>
                <a:latin typeface="TimesNewRomanMTStd"/>
              </a:rPr>
              <a:t>Property thereafter sold or encumbered by the heirs </a:t>
            </a:r>
            <a:r>
              <a:rPr lang="en-US" sz="2400" dirty="0">
                <a:solidFill>
                  <a:srgbClr val="000000"/>
                </a:solidFill>
                <a:latin typeface="TimesNewRomanMTStd"/>
              </a:rPr>
              <a:t>of the decedent to a purchaser or lender who acts </a:t>
            </a:r>
            <a:r>
              <a:rPr lang="en-US" sz="2400" dirty="0">
                <a:solidFill>
                  <a:srgbClr val="FF0000"/>
                </a:solidFill>
                <a:latin typeface="TimesNewRomanMTStd"/>
              </a:rPr>
              <a:t>in good </a:t>
            </a:r>
            <a:r>
              <a:rPr lang="en-US" sz="2400" dirty="0" smtClean="0">
                <a:solidFill>
                  <a:srgbClr val="FF0000"/>
                </a:solidFill>
                <a:latin typeface="TimesNewRomanMTStd"/>
              </a:rPr>
              <a:t>faith reliance </a:t>
            </a:r>
            <a:r>
              <a:rPr lang="en-US" sz="2400" dirty="0">
                <a:solidFill>
                  <a:srgbClr val="000000"/>
                </a:solidFill>
                <a:latin typeface="TimesNewRomanMTStd"/>
              </a:rPr>
              <a:t>upon the order shall be </a:t>
            </a:r>
            <a:r>
              <a:rPr lang="en-US" sz="2400" dirty="0">
                <a:solidFill>
                  <a:srgbClr val="FF0000"/>
                </a:solidFill>
                <a:latin typeface="TimesNewRomanMTStd"/>
              </a:rPr>
              <a:t>discharged from all claims and rights of the creditors of the deceased owner, </a:t>
            </a:r>
            <a:r>
              <a:rPr lang="en-US" sz="2400" dirty="0" smtClean="0">
                <a:solidFill>
                  <a:srgbClr val="FF0000"/>
                </a:solidFill>
                <a:latin typeface="TimesNewRomanMTStd"/>
              </a:rPr>
              <a:t>except </a:t>
            </a:r>
            <a:r>
              <a:rPr lang="en-US" sz="2400" dirty="0" smtClean="0">
                <a:solidFill>
                  <a:srgbClr val="000000"/>
                </a:solidFill>
                <a:latin typeface="TimesNewRomanMTStd"/>
              </a:rPr>
              <a:t>such </a:t>
            </a:r>
            <a:r>
              <a:rPr lang="en-US" sz="2400" dirty="0">
                <a:solidFill>
                  <a:srgbClr val="000000"/>
                </a:solidFill>
                <a:latin typeface="TimesNewRomanMTStd"/>
              </a:rPr>
              <a:t>claims, liens, judgments, security deeds, mortgages, or encumbrances as have been </a:t>
            </a:r>
            <a:r>
              <a:rPr lang="en-US" sz="2400" dirty="0">
                <a:solidFill>
                  <a:srgbClr val="FF0000"/>
                </a:solidFill>
                <a:latin typeface="TimesNewRomanMTStd"/>
              </a:rPr>
              <a:t>filed for record </a:t>
            </a:r>
            <a:r>
              <a:rPr lang="en-US" sz="2400" dirty="0">
                <a:solidFill>
                  <a:srgbClr val="000000"/>
                </a:solidFill>
                <a:latin typeface="TimesNewRomanMTStd"/>
              </a:rPr>
              <a:t>in the </a:t>
            </a:r>
            <a:r>
              <a:rPr lang="en-US" sz="2400" dirty="0" smtClean="0">
                <a:solidFill>
                  <a:srgbClr val="000000"/>
                </a:solidFill>
                <a:latin typeface="TimesNewRomanMTStd"/>
              </a:rPr>
              <a:t>manner required </a:t>
            </a:r>
            <a:r>
              <a:rPr lang="en-US" sz="2400" dirty="0">
                <a:solidFill>
                  <a:srgbClr val="000000"/>
                </a:solidFill>
                <a:latin typeface="TimesNewRomanMTStd"/>
              </a:rPr>
              <a:t>by law so as to constitute notice thereof at the time of such sale or encumbrance by the heirs.</a:t>
            </a:r>
          </a:p>
          <a:p>
            <a:pPr marL="0" indent="0">
              <a:buNone/>
            </a:pPr>
            <a:r>
              <a:rPr lang="en-US" sz="2400" dirty="0">
                <a:solidFill>
                  <a:srgbClr val="000000"/>
                </a:solidFill>
                <a:latin typeface="TimesNewRomanMTStd"/>
              </a:rPr>
              <a:t>(f) Nothing in this chapter shall be deemed to apply to or adversely affect </a:t>
            </a:r>
            <a:r>
              <a:rPr lang="en-US" sz="2400" dirty="0">
                <a:solidFill>
                  <a:srgbClr val="FF0000"/>
                </a:solidFill>
                <a:latin typeface="TimesNewRomanMTStd"/>
              </a:rPr>
              <a:t>liens for taxes </a:t>
            </a:r>
            <a:r>
              <a:rPr lang="en-US" sz="2400" dirty="0">
                <a:solidFill>
                  <a:srgbClr val="000000"/>
                </a:solidFill>
                <a:latin typeface="TimesNewRomanMTStd"/>
              </a:rPr>
              <a:t>or liens arising from the </a:t>
            </a:r>
            <a:r>
              <a:rPr lang="en-US" sz="2400" dirty="0" smtClean="0">
                <a:solidFill>
                  <a:srgbClr val="000000"/>
                </a:solidFill>
                <a:latin typeface="TimesNewRomanMTStd"/>
              </a:rPr>
              <a:t>giving or </a:t>
            </a:r>
            <a:r>
              <a:rPr lang="en-US" sz="2400" dirty="0">
                <a:solidFill>
                  <a:srgbClr val="000000"/>
                </a:solidFill>
                <a:latin typeface="TimesNewRomanMTStd"/>
              </a:rPr>
              <a:t>signing of the </a:t>
            </a:r>
            <a:r>
              <a:rPr lang="en-US" sz="2400" dirty="0">
                <a:solidFill>
                  <a:srgbClr val="FF0000"/>
                </a:solidFill>
                <a:latin typeface="TimesNewRomanMTStd"/>
              </a:rPr>
              <a:t>bond of a public official</a:t>
            </a:r>
            <a:r>
              <a:rPr lang="en-US" sz="2400" dirty="0">
                <a:solidFill>
                  <a:srgbClr val="000000"/>
                </a:solidFill>
                <a:latin typeface="TimesNewRomanMTStd"/>
              </a:rPr>
              <a:t>.</a:t>
            </a:r>
            <a:endParaRPr lang="en-US" sz="2400" dirty="0">
              <a:solidFill>
                <a:srgbClr val="002060"/>
              </a:solidFill>
            </a:endParaRPr>
          </a:p>
        </p:txBody>
      </p:sp>
    </p:spTree>
    <p:extLst>
      <p:ext uri="{BB962C8B-B14F-4D97-AF65-F5344CB8AC3E}">
        <p14:creationId xmlns:p14="http://schemas.microsoft.com/office/powerpoint/2010/main" val="10226920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587835" y="658075"/>
            <a:ext cx="9599612" cy="2634622"/>
          </a:xfrm>
        </p:spPr>
        <p:txBody>
          <a:bodyPr>
            <a:noAutofit/>
          </a:bodyPr>
          <a:lstStyle/>
          <a:p>
            <a:pPr marL="0" indent="0">
              <a:buNone/>
            </a:pPr>
            <a:r>
              <a:rPr lang="en-US" sz="4800" dirty="0">
                <a:solidFill>
                  <a:srgbClr val="252525"/>
                </a:solidFill>
                <a:latin typeface="Georgia" panose="02040502050405020303" pitchFamily="18" charset="0"/>
              </a:rPr>
              <a:t>§ 53-2-42. Rights of creditors after granting of </a:t>
            </a:r>
            <a:r>
              <a:rPr lang="en-US" sz="4800" dirty="0" smtClean="0">
                <a:solidFill>
                  <a:srgbClr val="252525"/>
                </a:solidFill>
                <a:latin typeface="Georgia" panose="02040502050405020303" pitchFamily="18" charset="0"/>
              </a:rPr>
              <a:t>order</a:t>
            </a:r>
          </a:p>
          <a:p>
            <a:pPr marL="0" indent="0">
              <a:buNone/>
            </a:pPr>
            <a:endParaRPr lang="en-US" sz="4800" dirty="0">
              <a:solidFill>
                <a:srgbClr val="252525"/>
              </a:solidFill>
              <a:latin typeface="Georgia" panose="02040502050405020303" pitchFamily="18" charset="0"/>
            </a:endParaRPr>
          </a:p>
          <a:p>
            <a:pPr marL="0" indent="0">
              <a:buNone/>
            </a:pPr>
            <a:r>
              <a:rPr lang="en-US" sz="3600" dirty="0" smtClean="0">
                <a:solidFill>
                  <a:srgbClr val="000000"/>
                </a:solidFill>
                <a:latin typeface="TimesNewRomanMTStd"/>
              </a:rPr>
              <a:t>After </a:t>
            </a:r>
            <a:r>
              <a:rPr lang="en-US" sz="3600" dirty="0">
                <a:solidFill>
                  <a:srgbClr val="000000"/>
                </a:solidFill>
                <a:latin typeface="TimesNewRomanMTStd"/>
              </a:rPr>
              <a:t>the granting of an order by the probate court that no administration is necessary, any </a:t>
            </a:r>
            <a:r>
              <a:rPr lang="en-US" sz="3600" dirty="0">
                <a:solidFill>
                  <a:srgbClr val="FF0000"/>
                </a:solidFill>
                <a:latin typeface="TimesNewRomanMTStd"/>
              </a:rPr>
              <a:t>creditor of the decedent </a:t>
            </a:r>
            <a:r>
              <a:rPr lang="en-US" sz="3600" dirty="0" smtClean="0">
                <a:solidFill>
                  <a:srgbClr val="000000"/>
                </a:solidFill>
                <a:latin typeface="TimesNewRomanMTStd"/>
              </a:rPr>
              <a:t>shall have </a:t>
            </a:r>
            <a:r>
              <a:rPr lang="en-US" sz="3600" dirty="0">
                <a:solidFill>
                  <a:srgbClr val="000000"/>
                </a:solidFill>
                <a:latin typeface="TimesNewRomanMTStd"/>
              </a:rPr>
              <a:t>a </a:t>
            </a:r>
            <a:r>
              <a:rPr lang="en-US" sz="3600" dirty="0">
                <a:solidFill>
                  <a:srgbClr val="FF0000"/>
                </a:solidFill>
                <a:latin typeface="TimesNewRomanMTStd"/>
              </a:rPr>
              <a:t>right of action</a:t>
            </a:r>
            <a:r>
              <a:rPr lang="en-US" sz="3600" dirty="0">
                <a:solidFill>
                  <a:srgbClr val="000000"/>
                </a:solidFill>
                <a:latin typeface="TimesNewRomanMTStd"/>
              </a:rPr>
              <a:t> on the unsatisfied debts against the heirs, to the extent of the value of property received by the heirs.</a:t>
            </a:r>
            <a:endParaRPr lang="en-US" sz="3600" dirty="0">
              <a:solidFill>
                <a:srgbClr val="002060"/>
              </a:solidFill>
            </a:endParaRPr>
          </a:p>
        </p:txBody>
      </p:sp>
    </p:spTree>
    <p:extLst>
      <p:ext uri="{BB962C8B-B14F-4D97-AF65-F5344CB8AC3E}">
        <p14:creationId xmlns:p14="http://schemas.microsoft.com/office/powerpoint/2010/main" val="134687414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592388" y="2654300"/>
            <a:ext cx="9599612" cy="2634622"/>
          </a:xfrm>
        </p:spPr>
        <p:txBody>
          <a:bodyPr>
            <a:noAutofit/>
          </a:bodyPr>
          <a:lstStyle/>
          <a:p>
            <a:pPr marL="0" indent="0">
              <a:buNone/>
            </a:pPr>
            <a:r>
              <a:rPr lang="en-US" sz="4800" dirty="0" smtClean="0">
                <a:solidFill>
                  <a:srgbClr val="002060"/>
                </a:solidFill>
              </a:rPr>
              <a:t/>
            </a:r>
            <a:br>
              <a:rPr lang="en-US" sz="4800" dirty="0" smtClean="0">
                <a:solidFill>
                  <a:srgbClr val="002060"/>
                </a:solidFill>
              </a:rPr>
            </a:br>
            <a:r>
              <a:rPr lang="en-US" sz="8000" dirty="0" smtClean="0">
                <a:solidFill>
                  <a:srgbClr val="002060"/>
                </a:solidFill>
              </a:rPr>
              <a:t>Renunciation</a:t>
            </a:r>
            <a:endParaRPr lang="en-US" sz="8000" dirty="0">
              <a:solidFill>
                <a:srgbClr val="002060"/>
              </a:solidFill>
            </a:endParaRPr>
          </a:p>
        </p:txBody>
      </p:sp>
    </p:spTree>
    <p:extLst>
      <p:ext uri="{BB962C8B-B14F-4D97-AF65-F5344CB8AC3E}">
        <p14:creationId xmlns:p14="http://schemas.microsoft.com/office/powerpoint/2010/main" val="26748330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896929" y="334850"/>
            <a:ext cx="8648761" cy="6078828"/>
          </a:xfrm>
        </p:spPr>
        <p:txBody>
          <a:bodyPr>
            <a:noAutofit/>
          </a:bodyPr>
          <a:lstStyle/>
          <a:p>
            <a:pPr marL="0" indent="0">
              <a:buNone/>
            </a:pPr>
            <a:r>
              <a:rPr lang="en-US" sz="3600" dirty="0">
                <a:solidFill>
                  <a:srgbClr val="252525"/>
                </a:solidFill>
                <a:latin typeface="+mn-ea"/>
              </a:rPr>
              <a:t>§</a:t>
            </a:r>
            <a:r>
              <a:rPr lang="en-US" sz="3600" dirty="0">
                <a:solidFill>
                  <a:srgbClr val="252525"/>
                </a:solidFill>
                <a:latin typeface="Georgia" panose="02040502050405020303" pitchFamily="18" charset="0"/>
              </a:rPr>
              <a:t> 53-1-20. Renunciation of property</a:t>
            </a:r>
            <a:endParaRPr lang="en-US" sz="3600" dirty="0">
              <a:latin typeface="Times New Roman" panose="02020603050405020304" pitchFamily="18" charset="0"/>
              <a:ea typeface="Times New Roman" panose="02020603050405020304" pitchFamily="18" charset="0"/>
            </a:endParaRPr>
          </a:p>
          <a:p>
            <a:pPr marL="0" indent="0">
              <a:buNone/>
            </a:pPr>
            <a:r>
              <a:rPr lang="en-US" sz="2400" dirty="0">
                <a:solidFill>
                  <a:srgbClr val="000000"/>
                </a:solidFill>
                <a:latin typeface="TimesNewRomanMTStd"/>
              </a:rPr>
              <a:t> </a:t>
            </a:r>
            <a:endParaRPr lang="en-US" sz="2400" dirty="0">
              <a:latin typeface="Times New Roman" panose="02020603050405020304" pitchFamily="18" charset="0"/>
              <a:ea typeface="Times New Roman" panose="02020603050405020304" pitchFamily="18" charset="0"/>
            </a:endParaRPr>
          </a:p>
          <a:p>
            <a:pPr marL="0" indent="0">
              <a:buNone/>
            </a:pPr>
            <a:r>
              <a:rPr lang="en-US" sz="2400" dirty="0">
                <a:solidFill>
                  <a:srgbClr val="000000"/>
                </a:solidFill>
                <a:latin typeface="TimesNewRomanMTStd"/>
              </a:rPr>
              <a:t>(a) For purposes of this Code section, the term “property” includes any interest in property and any power over or right with respect to the property.</a:t>
            </a:r>
            <a:endParaRPr lang="en-US" sz="2400" dirty="0">
              <a:latin typeface="Times New Roman" panose="02020603050405020304" pitchFamily="18" charset="0"/>
              <a:ea typeface="Times New Roman" panose="02020603050405020304" pitchFamily="18" charset="0"/>
            </a:endParaRPr>
          </a:p>
          <a:p>
            <a:pPr marL="0" indent="0">
              <a:buNone/>
            </a:pPr>
            <a:r>
              <a:rPr lang="en-US" sz="2400" dirty="0">
                <a:solidFill>
                  <a:srgbClr val="000000"/>
                </a:solidFill>
                <a:latin typeface="TimesNewRomanMTStd"/>
              </a:rPr>
              <a:t>(b) </a:t>
            </a:r>
            <a:r>
              <a:rPr lang="en-US" sz="2400" dirty="0">
                <a:solidFill>
                  <a:srgbClr val="FF0000"/>
                </a:solidFill>
                <a:latin typeface="TimesNewRomanMTStd"/>
              </a:rPr>
              <a:t>Any person </a:t>
            </a:r>
            <a:r>
              <a:rPr lang="en-US" sz="2400" dirty="0">
                <a:solidFill>
                  <a:srgbClr val="000000"/>
                </a:solidFill>
                <a:latin typeface="TimesNewRomanMTStd"/>
              </a:rPr>
              <a:t>to whom an interest in property is transferred or who succeeds to property by contract or by operation of law </a:t>
            </a:r>
            <a:r>
              <a:rPr lang="en-US" sz="2400" dirty="0">
                <a:solidFill>
                  <a:srgbClr val="FF0000"/>
                </a:solidFill>
                <a:latin typeface="TimesNewRomanMTStd"/>
              </a:rPr>
              <a:t>may renounce the property in whole or in part </a:t>
            </a:r>
            <a:r>
              <a:rPr lang="en-US" sz="2400" dirty="0">
                <a:solidFill>
                  <a:srgbClr val="000000"/>
                </a:solidFill>
                <a:latin typeface="TimesNewRomanMTStd"/>
              </a:rPr>
              <a:t>as provided in this Code section. A person may renounce even if a spendthrift or similar restriction applies to the property renounced. Persons who may renounce include fiduciaries acting on behalf of an individual, such as personal representatives, trustees, conservators, or guardians, as well as duly authorized attorneys in fact, whether acting on behalf of an individual or fiduciary.</a:t>
            </a:r>
            <a:endParaRPr lang="en-US" sz="2400" dirty="0">
              <a:latin typeface="Times New Roman" panose="02020603050405020304" pitchFamily="18" charset="0"/>
              <a:ea typeface="Times New Roman" panose="02020603050405020304" pitchFamily="18" charset="0"/>
            </a:endParaRPr>
          </a:p>
          <a:p>
            <a:pPr marL="0" indent="0">
              <a:buNone/>
            </a:pPr>
            <a:endParaRPr lang="en-US" sz="1050" dirty="0">
              <a:solidFill>
                <a:srgbClr val="002060"/>
              </a:solidFill>
            </a:endParaRPr>
          </a:p>
        </p:txBody>
      </p:sp>
    </p:spTree>
    <p:extLst>
      <p:ext uri="{BB962C8B-B14F-4D97-AF65-F5344CB8AC3E}">
        <p14:creationId xmlns:p14="http://schemas.microsoft.com/office/powerpoint/2010/main" val="29796771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75</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944709" y="1152907"/>
            <a:ext cx="8961589" cy="6220496"/>
          </a:xfrm>
        </p:spPr>
        <p:txBody>
          <a:bodyPr>
            <a:noAutofit/>
          </a:bodyPr>
          <a:lstStyle/>
          <a:p>
            <a:pPr marL="0" indent="0">
              <a:buNone/>
            </a:pPr>
            <a:r>
              <a:rPr lang="en-US" sz="4800" dirty="0">
                <a:solidFill>
                  <a:srgbClr val="002060"/>
                </a:solidFill>
              </a:rPr>
              <a:t> (c) A renunciation must be made by a </a:t>
            </a:r>
            <a:r>
              <a:rPr lang="en-US" sz="4800" dirty="0">
                <a:solidFill>
                  <a:srgbClr val="FF0000"/>
                </a:solidFill>
              </a:rPr>
              <a:t>written instrument </a:t>
            </a:r>
            <a:r>
              <a:rPr lang="en-US" sz="4800" dirty="0">
                <a:solidFill>
                  <a:srgbClr val="002060"/>
                </a:solidFill>
              </a:rPr>
              <a:t>that </a:t>
            </a:r>
            <a:r>
              <a:rPr lang="en-US" sz="4800" dirty="0">
                <a:solidFill>
                  <a:srgbClr val="FF0000"/>
                </a:solidFill>
              </a:rPr>
              <a:t>describes</a:t>
            </a:r>
            <a:r>
              <a:rPr lang="en-US" sz="4800" dirty="0">
                <a:solidFill>
                  <a:srgbClr val="002060"/>
                </a:solidFill>
              </a:rPr>
              <a:t> the renounced property, </a:t>
            </a:r>
            <a:r>
              <a:rPr lang="en-US" sz="4800" dirty="0">
                <a:solidFill>
                  <a:srgbClr val="FF0000"/>
                </a:solidFill>
              </a:rPr>
              <a:t>declares </a:t>
            </a:r>
            <a:r>
              <a:rPr lang="en-US" sz="4800" dirty="0">
                <a:solidFill>
                  <a:srgbClr val="002060"/>
                </a:solidFill>
              </a:rPr>
              <a:t>the renunciation and the </a:t>
            </a:r>
            <a:r>
              <a:rPr lang="en-US" sz="4800" dirty="0">
                <a:solidFill>
                  <a:srgbClr val="FF0000"/>
                </a:solidFill>
              </a:rPr>
              <a:t>extent</a:t>
            </a:r>
            <a:r>
              <a:rPr lang="en-US" sz="4800" dirty="0">
                <a:solidFill>
                  <a:srgbClr val="002060"/>
                </a:solidFill>
              </a:rPr>
              <a:t> of it, and is </a:t>
            </a:r>
            <a:r>
              <a:rPr lang="en-US" sz="4800" dirty="0">
                <a:solidFill>
                  <a:srgbClr val="FF0000"/>
                </a:solidFill>
              </a:rPr>
              <a:t>signed</a:t>
            </a:r>
            <a:r>
              <a:rPr lang="en-US" sz="4800" dirty="0">
                <a:solidFill>
                  <a:srgbClr val="002060"/>
                </a:solidFill>
              </a:rPr>
              <a:t> by the person making the renunciation.</a:t>
            </a:r>
          </a:p>
          <a:p>
            <a:pPr marL="0" indent="0">
              <a:buNone/>
            </a:pPr>
            <a:endParaRPr lang="en-US" sz="4800" dirty="0">
              <a:solidFill>
                <a:srgbClr val="002060"/>
              </a:solidFill>
            </a:endParaRPr>
          </a:p>
          <a:p>
            <a:pPr marL="0" indent="0">
              <a:buNone/>
            </a:pPr>
            <a:endParaRPr lang="en-US" sz="4800" dirty="0">
              <a:solidFill>
                <a:srgbClr val="002060"/>
              </a:solidFill>
            </a:endParaRPr>
          </a:p>
        </p:txBody>
      </p:sp>
    </p:spTree>
    <p:extLst>
      <p:ext uri="{BB962C8B-B14F-4D97-AF65-F5344CB8AC3E}">
        <p14:creationId xmlns:p14="http://schemas.microsoft.com/office/powerpoint/2010/main" val="272966814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76</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879687" y="1152907"/>
            <a:ext cx="9599612" cy="6001556"/>
          </a:xfrm>
        </p:spPr>
        <p:txBody>
          <a:bodyPr>
            <a:noAutofit/>
          </a:bodyPr>
          <a:lstStyle/>
          <a:p>
            <a:pPr marL="0" indent="0">
              <a:buNone/>
            </a:pPr>
            <a:r>
              <a:rPr lang="en-US" sz="4800" dirty="0">
                <a:solidFill>
                  <a:srgbClr val="002060"/>
                </a:solidFill>
                <a:latin typeface="Andalus" panose="02020603050405020304" pitchFamily="18" charset="-78"/>
              </a:rPr>
              <a:t>(d) The </a:t>
            </a:r>
            <a:r>
              <a:rPr lang="en-US" sz="4800" dirty="0">
                <a:solidFill>
                  <a:srgbClr val="FF0000"/>
                </a:solidFill>
                <a:latin typeface="Andalus" panose="02020603050405020304" pitchFamily="18" charset="-78"/>
              </a:rPr>
              <a:t>written instrument must be received by the transferor </a:t>
            </a:r>
            <a:r>
              <a:rPr lang="en-US" sz="4800" dirty="0">
                <a:solidFill>
                  <a:srgbClr val="002060"/>
                </a:solidFill>
                <a:latin typeface="Andalus" panose="02020603050405020304" pitchFamily="18" charset="-78"/>
              </a:rPr>
              <a:t>of the property, the transferor's legal representative, or other holder of title to the property </a:t>
            </a:r>
            <a:r>
              <a:rPr lang="en-US" sz="4800" dirty="0">
                <a:solidFill>
                  <a:srgbClr val="FF0000"/>
                </a:solidFill>
                <a:latin typeface="Andalus" panose="02020603050405020304" pitchFamily="18" charset="-78"/>
              </a:rPr>
              <a:t>not later than </a:t>
            </a:r>
            <a:r>
              <a:rPr lang="en-US" sz="4800" dirty="0">
                <a:solidFill>
                  <a:srgbClr val="002060"/>
                </a:solidFill>
                <a:latin typeface="Andalus" panose="02020603050405020304" pitchFamily="18" charset="-78"/>
              </a:rPr>
              <a:t>the date which is </a:t>
            </a:r>
            <a:r>
              <a:rPr lang="en-US" sz="4800" dirty="0">
                <a:solidFill>
                  <a:srgbClr val="FF0000"/>
                </a:solidFill>
                <a:latin typeface="Andalus" panose="02020603050405020304" pitchFamily="18" charset="-78"/>
              </a:rPr>
              <a:t>nine months </a:t>
            </a:r>
            <a:r>
              <a:rPr lang="en-US" sz="4800" dirty="0">
                <a:solidFill>
                  <a:srgbClr val="002060"/>
                </a:solidFill>
                <a:latin typeface="Andalus" panose="02020603050405020304" pitchFamily="18" charset="-78"/>
              </a:rPr>
              <a:t>after the later of:</a:t>
            </a:r>
            <a:endParaRPr lang="en-US" sz="1200" dirty="0">
              <a:latin typeface="Times New Roman" panose="02020603050405020304" pitchFamily="18" charset="0"/>
              <a:ea typeface="Times New Roman" panose="02020603050405020304" pitchFamily="18" charset="0"/>
            </a:endParaRPr>
          </a:p>
          <a:p>
            <a:pPr marL="0" indent="0">
              <a:buNone/>
            </a:pPr>
            <a:endParaRPr lang="en-US" sz="4800" dirty="0">
              <a:solidFill>
                <a:srgbClr val="002060"/>
              </a:solidFill>
            </a:endParaRPr>
          </a:p>
        </p:txBody>
      </p:sp>
    </p:spTree>
    <p:extLst>
      <p:ext uri="{BB962C8B-B14F-4D97-AF65-F5344CB8AC3E}">
        <p14:creationId xmlns:p14="http://schemas.microsoft.com/office/powerpoint/2010/main" val="284197815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77</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682557" y="960977"/>
            <a:ext cx="9599612" cy="2634622"/>
          </a:xfrm>
        </p:spPr>
        <p:txBody>
          <a:bodyPr>
            <a:noAutofit/>
          </a:bodyPr>
          <a:lstStyle/>
          <a:p>
            <a:pPr marL="0" lvl="0" indent="0">
              <a:buClr>
                <a:srgbClr val="542378"/>
              </a:buClr>
              <a:buNone/>
            </a:pPr>
            <a:r>
              <a:rPr lang="en-US" sz="3000" dirty="0">
                <a:solidFill>
                  <a:srgbClr val="002060"/>
                </a:solidFill>
                <a:latin typeface="Andalus" panose="02020603050405020304" pitchFamily="18" charset="-78"/>
              </a:rPr>
              <a:t>(1) </a:t>
            </a:r>
            <a:r>
              <a:rPr lang="en-US" sz="3000" dirty="0">
                <a:solidFill>
                  <a:srgbClr val="FF0000"/>
                </a:solidFill>
                <a:latin typeface="Andalus" panose="02020603050405020304" pitchFamily="18" charset="-78"/>
              </a:rPr>
              <a:t>The date of the transfer</a:t>
            </a:r>
            <a:r>
              <a:rPr lang="en-US" sz="3000" dirty="0">
                <a:solidFill>
                  <a:srgbClr val="002060"/>
                </a:solidFill>
                <a:latin typeface="Andalus" panose="02020603050405020304" pitchFamily="18" charset="-78"/>
              </a:rPr>
              <a:t>; or</a:t>
            </a:r>
            <a:endParaRPr lang="en-US" sz="3000" dirty="0">
              <a:solidFill>
                <a:srgbClr val="1D9AA1">
                  <a:lumMod val="75000"/>
                  <a:lumOff val="25000"/>
                </a:srgbClr>
              </a:solidFill>
              <a:latin typeface="Times New Roman" panose="02020603050405020304" pitchFamily="18" charset="0"/>
              <a:ea typeface="Times New Roman" panose="02020603050405020304" pitchFamily="18" charset="0"/>
            </a:endParaRPr>
          </a:p>
          <a:p>
            <a:pPr marL="0" lvl="0" indent="0">
              <a:buClr>
                <a:srgbClr val="542378"/>
              </a:buClr>
              <a:buNone/>
            </a:pPr>
            <a:r>
              <a:rPr lang="en-US" sz="3000" dirty="0">
                <a:solidFill>
                  <a:srgbClr val="002060"/>
                </a:solidFill>
                <a:latin typeface="Andalus" panose="02020603050405020304" pitchFamily="18" charset="-78"/>
              </a:rPr>
              <a:t>(2) The day on which the person making the renunciation </a:t>
            </a:r>
            <a:r>
              <a:rPr lang="en-US" sz="3000" dirty="0">
                <a:solidFill>
                  <a:srgbClr val="FF0000"/>
                </a:solidFill>
                <a:latin typeface="Andalus" panose="02020603050405020304" pitchFamily="18" charset="-78"/>
              </a:rPr>
              <a:t>reaches the age of 21</a:t>
            </a:r>
            <a:r>
              <a:rPr lang="en-US" sz="3000" dirty="0">
                <a:solidFill>
                  <a:srgbClr val="002060"/>
                </a:solidFill>
                <a:latin typeface="Andalus" panose="02020603050405020304" pitchFamily="18" charset="-78"/>
              </a:rPr>
              <a:t>. The instrument may also be filed in the probate court of the county in which proceedings concerning the transferor's estate are pending or in which they could be commenced and, in the case of real property, in the real property records of the county in which the real property is located. An instrument so filed in the probate court shall be conclusively presumed to have been received by the personal representative of the transferor's estate not later than the date of such filing, but earlier receipt may be shown.</a:t>
            </a:r>
            <a:endParaRPr lang="en-US" sz="3000" dirty="0">
              <a:solidFill>
                <a:srgbClr val="1D9AA1">
                  <a:lumMod val="75000"/>
                  <a:lumOff val="25000"/>
                </a:srgbClr>
              </a:solidFill>
              <a:latin typeface="Times New Roman" panose="02020603050405020304" pitchFamily="18" charset="0"/>
              <a:ea typeface="Times New Roman" panose="02020603050405020304" pitchFamily="18" charset="0"/>
            </a:endParaRPr>
          </a:p>
          <a:p>
            <a:pPr marL="0" indent="0">
              <a:buNone/>
            </a:pPr>
            <a:endParaRPr lang="en-US" sz="4800" dirty="0">
              <a:solidFill>
                <a:srgbClr val="002060"/>
              </a:solidFill>
            </a:endParaRPr>
          </a:p>
        </p:txBody>
      </p:sp>
    </p:spTree>
    <p:extLst>
      <p:ext uri="{BB962C8B-B14F-4D97-AF65-F5344CB8AC3E}">
        <p14:creationId xmlns:p14="http://schemas.microsoft.com/office/powerpoint/2010/main" val="51491774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296174" y="2152270"/>
            <a:ext cx="8816186" cy="5885645"/>
          </a:xfrm>
        </p:spPr>
        <p:txBody>
          <a:bodyPr>
            <a:noAutofit/>
          </a:bodyPr>
          <a:lstStyle/>
          <a:p>
            <a:pPr marL="0" indent="0">
              <a:buNone/>
            </a:pPr>
            <a:r>
              <a:rPr lang="en-US" sz="4800" dirty="0">
                <a:solidFill>
                  <a:srgbClr val="002060"/>
                </a:solidFill>
              </a:rPr>
              <a:t>(e) A person who has accepted property or any of its benefits may not renounce the property.</a:t>
            </a:r>
          </a:p>
        </p:txBody>
      </p:sp>
    </p:spTree>
    <p:extLst>
      <p:ext uri="{BB962C8B-B14F-4D97-AF65-F5344CB8AC3E}">
        <p14:creationId xmlns:p14="http://schemas.microsoft.com/office/powerpoint/2010/main" val="163225293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999960" y="297712"/>
            <a:ext cx="8816186" cy="5885645"/>
          </a:xfrm>
        </p:spPr>
        <p:txBody>
          <a:bodyPr>
            <a:noAutofit/>
          </a:bodyPr>
          <a:lstStyle/>
          <a:p>
            <a:pPr marL="0" indent="0">
              <a:buNone/>
            </a:pPr>
            <a:r>
              <a:rPr lang="en-US" sz="2800" dirty="0">
                <a:solidFill>
                  <a:srgbClr val="002060"/>
                </a:solidFill>
              </a:rPr>
              <a:t>(f)(1)(A) Except as otherwise provided by the will or other governing instrument, </a:t>
            </a:r>
            <a:r>
              <a:rPr lang="en-US" sz="2800" dirty="0">
                <a:solidFill>
                  <a:srgbClr val="FF0000"/>
                </a:solidFill>
              </a:rPr>
              <a:t>a renunciation shall cause the renounced property to pass as if the person renouncing had predeceased the decedent </a:t>
            </a:r>
            <a:r>
              <a:rPr lang="en-US" sz="2800" dirty="0">
                <a:solidFill>
                  <a:srgbClr val="002060"/>
                </a:solidFill>
              </a:rPr>
              <a:t>or, in the case of property passing upon exercise of a power of appointment, as if the person renouncing had predeceased the holder of the power, even if the acceleration of a contingent remainder or other interest results. A will or other governing instrument may otherwise provide expressly or by implication, but the fact that a remainder or other future interest following a renounced interest is conditioned upon surviving the holder of such renounced interest shall not, without more, be sufficient to indicate that such conditioned interest should not accelerate by reason of such renunciation</a:t>
            </a:r>
            <a:r>
              <a:rPr lang="en-US" sz="2800" dirty="0" smtClean="0">
                <a:solidFill>
                  <a:srgbClr val="002060"/>
                </a:solidFill>
              </a:rPr>
              <a:t>.</a:t>
            </a:r>
            <a:endParaRPr lang="en-US" sz="2800" dirty="0">
              <a:solidFill>
                <a:srgbClr val="002060"/>
              </a:solidFill>
            </a:endParaRPr>
          </a:p>
        </p:txBody>
      </p:sp>
    </p:spTree>
    <p:extLst>
      <p:ext uri="{BB962C8B-B14F-4D97-AF65-F5344CB8AC3E}">
        <p14:creationId xmlns:p14="http://schemas.microsoft.com/office/powerpoint/2010/main" val="3014128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131" y="2476255"/>
            <a:ext cx="10312631" cy="3661064"/>
          </a:xfrm>
        </p:spPr>
        <p:txBody>
          <a:bodyPr>
            <a:noAutofit/>
          </a:bodyPr>
          <a:lstStyle/>
          <a:p>
            <a:pPr marR="0">
              <a:lnSpc>
                <a:spcPct val="115000"/>
              </a:lnSpc>
              <a:spcBef>
                <a:spcPts val="0"/>
              </a:spcBef>
              <a:spcAft>
                <a:spcPts val="1000"/>
              </a:spcAft>
            </a:pP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1. </a:t>
            </a:r>
            <a:r>
              <a:rPr lang="en-US" sz="5400" dirty="0">
                <a:solidFill>
                  <a:srgbClr val="002060"/>
                </a:solidFill>
                <a:latin typeface="Mona Lisa Recut" panose="04050504080603030502" pitchFamily="82" charset="0"/>
                <a:ea typeface="Calibri" panose="020F0502020204030204" pitchFamily="34" charset="0"/>
                <a:cs typeface="Times New Roman" panose="02020603050405020304" pitchFamily="18" charset="0"/>
              </a:rPr>
              <a:t>Devise - Testate Succession</a:t>
            </a: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
            </a:r>
            <a:b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b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2. </a:t>
            </a:r>
            <a:r>
              <a:rPr lang="en-US" sz="5400" dirty="0">
                <a:solidFill>
                  <a:srgbClr val="002060"/>
                </a:solidFill>
                <a:latin typeface="Mona Lisa Recut" panose="04050504080603030502" pitchFamily="82" charset="0"/>
                <a:ea typeface="Calibri" panose="020F0502020204030204" pitchFamily="34" charset="0"/>
                <a:cs typeface="Times New Roman" panose="02020603050405020304" pitchFamily="18" charset="0"/>
              </a:rPr>
              <a:t>Inheritance - Intestate </a:t>
            </a: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Succession</a:t>
            </a:r>
            <a:b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b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3. Survivorship</a:t>
            </a:r>
            <a:b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br>
            <a:r>
              <a:rPr lang="en-US" sz="5400" dirty="0" smtClean="0">
                <a:solidFill>
                  <a:srgbClr val="002060"/>
                </a:solidFill>
                <a:latin typeface="Mona Lisa Recut" panose="04050504080603030502" pitchFamily="82" charset="0"/>
                <a:ea typeface="Calibri" panose="020F0502020204030204" pitchFamily="34" charset="0"/>
                <a:cs typeface="Times New Roman" panose="02020603050405020304" pitchFamily="18" charset="0"/>
              </a:rPr>
              <a:t>4. Year’s Support</a:t>
            </a:r>
            <a:endParaRPr lang="en-US" sz="5400" dirty="0">
              <a:solidFill>
                <a:srgbClr val="002060"/>
              </a:solidFill>
              <a:latin typeface="Mona Lisa Recut" panose="04050504080603030502" pitchFamily="82"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13236784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80</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296174" y="2152270"/>
            <a:ext cx="8816186" cy="5885645"/>
          </a:xfrm>
        </p:spPr>
        <p:txBody>
          <a:bodyPr>
            <a:noAutofit/>
          </a:bodyPr>
          <a:lstStyle/>
          <a:p>
            <a:pPr marL="0" lvl="0" indent="0">
              <a:buClr>
                <a:srgbClr val="542378"/>
              </a:buClr>
              <a:buNone/>
            </a:pPr>
            <a:r>
              <a:rPr lang="en-US" sz="2800" dirty="0">
                <a:solidFill>
                  <a:srgbClr val="002060"/>
                </a:solidFill>
              </a:rPr>
              <a:t>(B) Notwithstanding subparagraph (A) of this paragraph, solely for the purposes of the proviso of paragraph (5) and the proviso of paragraph (7) of subsection (c) of Code Section 53-2-1, any individual renouncing who is the only sibling or the only aunt or uncle surviving the decedent shall not be deemed to have predeceased the decedent.</a:t>
            </a:r>
          </a:p>
          <a:p>
            <a:pPr marL="0" lvl="0" indent="0">
              <a:buClr>
                <a:srgbClr val="542378"/>
              </a:buClr>
              <a:buNone/>
            </a:pPr>
            <a:endParaRPr lang="en-US" sz="2800" dirty="0">
              <a:solidFill>
                <a:srgbClr val="002060"/>
              </a:solidFill>
            </a:endParaRPr>
          </a:p>
          <a:p>
            <a:pPr marL="0" indent="0">
              <a:buNone/>
            </a:pPr>
            <a:endParaRPr lang="en-US" sz="4800" dirty="0">
              <a:solidFill>
                <a:srgbClr val="002060"/>
              </a:solidFill>
            </a:endParaRPr>
          </a:p>
        </p:txBody>
      </p:sp>
    </p:spTree>
    <p:extLst>
      <p:ext uri="{BB962C8B-B14F-4D97-AF65-F5344CB8AC3E}">
        <p14:creationId xmlns:p14="http://schemas.microsoft.com/office/powerpoint/2010/main" val="124461834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81</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1896929" y="1330036"/>
            <a:ext cx="8816186" cy="5885645"/>
          </a:xfrm>
        </p:spPr>
        <p:txBody>
          <a:bodyPr>
            <a:noAutofit/>
          </a:bodyPr>
          <a:lstStyle/>
          <a:p>
            <a:pPr marL="0" indent="0">
              <a:buNone/>
            </a:pPr>
            <a:r>
              <a:rPr lang="en-US" sz="2800" dirty="0">
                <a:solidFill>
                  <a:srgbClr val="002060"/>
                </a:solidFill>
              </a:rPr>
              <a:t>(2) Renounced property that is the subject of an attempted outright gift shall be treated as an incomplete gift.</a:t>
            </a:r>
          </a:p>
          <a:p>
            <a:pPr marL="0" indent="0">
              <a:buNone/>
            </a:pPr>
            <a:r>
              <a:rPr lang="en-US" sz="2800" dirty="0">
                <a:solidFill>
                  <a:srgbClr val="002060"/>
                </a:solidFill>
              </a:rPr>
              <a:t>(3) A renounced power over property shall be treated as if such power had not been created with respect to the person renouncing such power.</a:t>
            </a:r>
          </a:p>
          <a:p>
            <a:pPr marL="0" indent="0">
              <a:buNone/>
            </a:pPr>
            <a:r>
              <a:rPr lang="en-US" sz="2800" dirty="0">
                <a:solidFill>
                  <a:srgbClr val="002060"/>
                </a:solidFill>
              </a:rPr>
              <a:t>(4) The expression in a renunciation of an </a:t>
            </a:r>
            <a:r>
              <a:rPr lang="en-US" sz="2800" dirty="0">
                <a:solidFill>
                  <a:srgbClr val="FF0000"/>
                </a:solidFill>
              </a:rPr>
              <a:t>intent or desire </a:t>
            </a:r>
            <a:r>
              <a:rPr lang="en-US" sz="2800" dirty="0">
                <a:solidFill>
                  <a:srgbClr val="002060"/>
                </a:solidFill>
              </a:rPr>
              <a:t>that the property pass to certain persons shall be considered </a:t>
            </a:r>
            <a:r>
              <a:rPr lang="en-US" sz="2800" dirty="0">
                <a:solidFill>
                  <a:srgbClr val="FF0000"/>
                </a:solidFill>
              </a:rPr>
              <a:t>merely precatory </a:t>
            </a:r>
            <a:r>
              <a:rPr lang="en-US" sz="2800" dirty="0">
                <a:solidFill>
                  <a:srgbClr val="002060"/>
                </a:solidFill>
              </a:rPr>
              <a:t>and shall have no legal effect </a:t>
            </a:r>
            <a:r>
              <a:rPr lang="en-US" sz="2800" dirty="0">
                <a:solidFill>
                  <a:srgbClr val="FF0000"/>
                </a:solidFill>
              </a:rPr>
              <a:t>unless specifically declared to be a condition of the renunciation</a:t>
            </a:r>
            <a:r>
              <a:rPr lang="en-US" sz="2800" dirty="0">
                <a:solidFill>
                  <a:srgbClr val="002060"/>
                </a:solidFill>
              </a:rPr>
              <a:t>. </a:t>
            </a:r>
            <a:endParaRPr lang="en-US" sz="2800" dirty="0" smtClean="0">
              <a:solidFill>
                <a:srgbClr val="002060"/>
              </a:solidFill>
            </a:endParaRPr>
          </a:p>
          <a:p>
            <a:pPr marL="0" indent="0">
              <a:buNone/>
            </a:pPr>
            <a:endParaRPr lang="en-US" sz="2800" dirty="0">
              <a:solidFill>
                <a:srgbClr val="002060"/>
              </a:solidFill>
            </a:endParaRPr>
          </a:p>
        </p:txBody>
      </p:sp>
    </p:spTree>
    <p:extLst>
      <p:ext uri="{BB962C8B-B14F-4D97-AF65-F5344CB8AC3E}">
        <p14:creationId xmlns:p14="http://schemas.microsoft.com/office/powerpoint/2010/main" val="21839065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82</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090112" y="1330036"/>
            <a:ext cx="8816186" cy="5885645"/>
          </a:xfrm>
        </p:spPr>
        <p:txBody>
          <a:bodyPr>
            <a:noAutofit/>
          </a:bodyPr>
          <a:lstStyle/>
          <a:p>
            <a:pPr marL="0" lvl="0" indent="0">
              <a:buClr>
                <a:srgbClr val="542378"/>
              </a:buClr>
              <a:buNone/>
            </a:pPr>
            <a:r>
              <a:rPr lang="en-US" sz="2800" dirty="0">
                <a:solidFill>
                  <a:srgbClr val="002060"/>
                </a:solidFill>
              </a:rPr>
              <a:t>(g) In every case a renunciation relates back for all purposes to the applicable date among the following:</a:t>
            </a:r>
          </a:p>
          <a:p>
            <a:pPr marL="0" lvl="0" indent="0">
              <a:buClr>
                <a:srgbClr val="542378"/>
              </a:buClr>
              <a:buNone/>
            </a:pPr>
            <a:r>
              <a:rPr lang="en-US" sz="2800" dirty="0">
                <a:solidFill>
                  <a:srgbClr val="002060"/>
                </a:solidFill>
              </a:rPr>
              <a:t>(1) The date of death of the decedent;</a:t>
            </a:r>
          </a:p>
          <a:p>
            <a:pPr marL="0" lvl="0" indent="0">
              <a:buClr>
                <a:srgbClr val="542378"/>
              </a:buClr>
              <a:buNone/>
            </a:pPr>
            <a:r>
              <a:rPr lang="en-US" sz="2800" dirty="0">
                <a:solidFill>
                  <a:srgbClr val="002060"/>
                </a:solidFill>
              </a:rPr>
              <a:t>(2) The date of the death of the holder of the power of appointment;</a:t>
            </a:r>
          </a:p>
          <a:p>
            <a:pPr marL="0" lvl="0" indent="0">
              <a:buClr>
                <a:srgbClr val="542378"/>
              </a:buClr>
              <a:buNone/>
            </a:pPr>
            <a:r>
              <a:rPr lang="en-US" sz="2800" dirty="0">
                <a:solidFill>
                  <a:srgbClr val="002060"/>
                </a:solidFill>
              </a:rPr>
              <a:t>(3) The date the gift was attempted; or</a:t>
            </a:r>
          </a:p>
          <a:p>
            <a:pPr marL="0" lvl="0" indent="0">
              <a:buClr>
                <a:srgbClr val="542378"/>
              </a:buClr>
              <a:buNone/>
            </a:pPr>
            <a:r>
              <a:rPr lang="en-US" sz="2800" dirty="0">
                <a:solidFill>
                  <a:srgbClr val="002060"/>
                </a:solidFill>
              </a:rPr>
              <a:t>(4) The date the power was created.</a:t>
            </a:r>
          </a:p>
          <a:p>
            <a:pPr marL="0" lvl="0" indent="0">
              <a:buClr>
                <a:srgbClr val="542378"/>
              </a:buClr>
              <a:buNone/>
            </a:pPr>
            <a:endParaRPr lang="en-US" sz="4800" dirty="0">
              <a:solidFill>
                <a:srgbClr val="002060"/>
              </a:solidFill>
            </a:endParaRPr>
          </a:p>
        </p:txBody>
      </p:sp>
    </p:spTree>
    <p:extLst>
      <p:ext uri="{BB962C8B-B14F-4D97-AF65-F5344CB8AC3E}">
        <p14:creationId xmlns:p14="http://schemas.microsoft.com/office/powerpoint/2010/main" val="3305326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83</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090112" y="1330036"/>
            <a:ext cx="8816186" cy="5885645"/>
          </a:xfrm>
        </p:spPr>
        <p:txBody>
          <a:bodyPr>
            <a:noAutofit/>
          </a:bodyPr>
          <a:lstStyle/>
          <a:p>
            <a:pPr marL="0" lvl="0" indent="0">
              <a:buClr>
                <a:srgbClr val="542378"/>
              </a:buClr>
              <a:buNone/>
            </a:pPr>
            <a:r>
              <a:rPr lang="en-US" sz="2800" dirty="0" smtClean="0">
                <a:solidFill>
                  <a:srgbClr val="002060"/>
                </a:solidFill>
              </a:rPr>
              <a:t>(</a:t>
            </a:r>
            <a:r>
              <a:rPr lang="en-US" sz="2800" dirty="0">
                <a:solidFill>
                  <a:srgbClr val="002060"/>
                </a:solidFill>
              </a:rPr>
              <a:t>h) This Code section does not abridge the right of any person to transfer or renounce any property under any other statute or common law. Any renunciation that is otherwise valid but fails to meet the requirements of subsections (c) and (d) of this Code section shall operate as a transfer of the property to those persons who would have received it had the renunciation met those requirements.</a:t>
            </a:r>
          </a:p>
          <a:p>
            <a:pPr marL="0" indent="0">
              <a:buNone/>
            </a:pPr>
            <a:endParaRPr lang="en-US" sz="4800" dirty="0">
              <a:solidFill>
                <a:srgbClr val="002060"/>
              </a:solidFill>
            </a:endParaRPr>
          </a:p>
        </p:txBody>
      </p:sp>
    </p:spTree>
    <p:extLst>
      <p:ext uri="{BB962C8B-B14F-4D97-AF65-F5344CB8AC3E}">
        <p14:creationId xmlns:p14="http://schemas.microsoft.com/office/powerpoint/2010/main" val="355843049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34" y="960977"/>
            <a:ext cx="9393179" cy="3606418"/>
          </a:xfrm>
        </p:spPr>
        <p:txBody>
          <a:bodyPr>
            <a:noAutofit/>
          </a:bodyPr>
          <a:lstStyle/>
          <a:p>
            <a:pPr algn="ctr"/>
            <a:r>
              <a:rPr lang="en-US" sz="6600" dirty="0">
                <a:solidFill>
                  <a:srgbClr val="002060"/>
                </a:solidFill>
                <a:latin typeface="Footlight MT Light" panose="0204060206030A020304" pitchFamily="18" charset="0"/>
              </a:rPr>
              <a:t/>
            </a:r>
            <a:br>
              <a:rPr lang="en-US" sz="6600" dirty="0">
                <a:solidFill>
                  <a:srgbClr val="002060"/>
                </a:solidFill>
                <a:latin typeface="Footlight MT Light" panose="0204060206030A020304" pitchFamily="18" charset="0"/>
              </a:rPr>
            </a:br>
            <a:r>
              <a:rPr lang="en-US" sz="6600" dirty="0">
                <a:solidFill>
                  <a:srgbClr val="002060"/>
                </a:solidFill>
                <a:latin typeface="Footlight MT Light" panose="0204060206030A020304" pitchFamily="18" charset="0"/>
              </a:rPr>
              <a:t>	</a:t>
            </a:r>
            <a:br>
              <a:rPr lang="en-US" sz="6600" dirty="0">
                <a:solidFill>
                  <a:srgbClr val="002060"/>
                </a:solidFill>
                <a:latin typeface="Footlight MT Light" panose="0204060206030A020304" pitchFamily="18" charset="0"/>
              </a:rPr>
            </a:br>
            <a:endParaRPr lang="en-US" sz="6600" dirty="0">
              <a:solidFill>
                <a:srgbClr val="002060"/>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84</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5" name="Content Placeholder 6"/>
          <p:cNvSpPr>
            <a:spLocks noGrp="1"/>
          </p:cNvSpPr>
          <p:nvPr>
            <p:ph idx="1"/>
          </p:nvPr>
        </p:nvSpPr>
        <p:spPr>
          <a:xfrm>
            <a:off x="2296174" y="2152270"/>
            <a:ext cx="8816186" cy="5885645"/>
          </a:xfrm>
        </p:spPr>
        <p:txBody>
          <a:bodyPr>
            <a:noAutofit/>
          </a:bodyPr>
          <a:lstStyle/>
          <a:p>
            <a:pPr marL="0" lvl="0" indent="0">
              <a:buClr>
                <a:srgbClr val="542378"/>
              </a:buClr>
              <a:buNone/>
            </a:pPr>
            <a:r>
              <a:rPr lang="en-US" sz="2800" dirty="0">
                <a:solidFill>
                  <a:srgbClr val="002060"/>
                </a:solidFill>
              </a:rPr>
              <a:t>(i) Nothing in this Code section alters the duties of any fiduciary to act in the best interests of the person the fiduciary represents. This subsection shall not, however, limit the power granted by this Code section to a fiduciary to renounce property.</a:t>
            </a:r>
          </a:p>
          <a:p>
            <a:pPr marL="0" indent="0">
              <a:buNone/>
            </a:pPr>
            <a:endParaRPr lang="en-US" sz="4800" dirty="0">
              <a:solidFill>
                <a:srgbClr val="002060"/>
              </a:solidFill>
            </a:endParaRPr>
          </a:p>
        </p:txBody>
      </p:sp>
    </p:spTree>
    <p:extLst>
      <p:ext uri="{BB962C8B-B14F-4D97-AF65-F5344CB8AC3E}">
        <p14:creationId xmlns:p14="http://schemas.microsoft.com/office/powerpoint/2010/main" val="416943110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85</a:t>
            </a:fld>
            <a:endParaRPr lang="en-US" dirty="0"/>
          </a:p>
        </p:txBody>
      </p:sp>
      <p:sp>
        <p:nvSpPr>
          <p:cNvPr id="11" name="Title 1"/>
          <p:cNvSpPr txBox="1">
            <a:spLocks/>
          </p:cNvSpPr>
          <p:nvPr/>
        </p:nvSpPr>
        <p:spPr>
          <a:xfrm>
            <a:off x="1495931" y="2191226"/>
            <a:ext cx="8866715" cy="4173350"/>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44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lgn="ctr">
              <a:defRPr/>
            </a:pP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This Concludes </a:t>
            </a:r>
          </a:p>
          <a:p>
            <a:pPr lvl="0" algn="ctr">
              <a:defRPr/>
            </a:pP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This </a:t>
            </a:r>
            <a:r>
              <a:rPr kumimoji="0" lang="en-US" sz="4400" b="0" i="0" u="none" strike="noStrike" kern="1200" cap="none" spc="0" normalizeH="0" baseline="0" noProof="0" dirty="0" smtClean="0">
                <a:ln>
                  <a:noFill/>
                </a:ln>
                <a:solidFill>
                  <a:schemeClr val="accent4">
                    <a:lumMod val="50000"/>
                  </a:schemeClr>
                </a:solidFill>
                <a:effectLst/>
                <a:uLnTx/>
                <a:uFillTx/>
                <a:latin typeface="+mn-lt"/>
                <a:ea typeface="+mj-ea"/>
                <a:cs typeface="Andalus" panose="02020603050405020304" pitchFamily="18" charset="-78"/>
              </a:rPr>
              <a:t>Three-Part</a:t>
            </a:r>
            <a:r>
              <a:rPr kumimoji="0" lang="en-US" sz="44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 Series:</a:t>
            </a:r>
          </a:p>
          <a:p>
            <a:pPr lvl="0" algn="ctr">
              <a:defRPr/>
            </a:pPr>
            <a:r>
              <a:rPr kumimoji="0" lang="en-US" sz="28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t/>
            </a:r>
            <a:br>
              <a:rPr kumimoji="0" lang="en-US" sz="2800" b="0" i="0" u="none" strike="noStrike" kern="1200" cap="none" spc="0" normalizeH="0" baseline="0" noProof="0" dirty="0" smtClean="0">
                <a:ln>
                  <a:noFill/>
                </a:ln>
                <a:solidFill>
                  <a:schemeClr val="accent4">
                    <a:lumMod val="50000"/>
                  </a:schemeClr>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t>
            </a:r>
            <a:r>
              <a:rPr lang="en-US" dirty="0">
                <a:solidFill>
                  <a:schemeClr val="accent4">
                    <a:lumMod val="50000"/>
                  </a:schemeClr>
                </a:solidFill>
                <a:latin typeface="Footlight MT Light" panose="0204060206030A020304" pitchFamily="18" charset="0"/>
                <a:cs typeface="Andalus" panose="02020603050405020304" pitchFamily="18" charset="-78"/>
              </a:rPr>
              <a:t>“The Seller is Dead”</a:t>
            </a:r>
            <a:br>
              <a:rPr lang="en-US" dirty="0">
                <a:solidFill>
                  <a:schemeClr val="accent4">
                    <a:lumMod val="50000"/>
                  </a:schemeClr>
                </a:solidFill>
                <a:latin typeface="Footlight MT Light" panose="0204060206030A020304" pitchFamily="18" charset="0"/>
                <a:cs typeface="Andalus" panose="02020603050405020304" pitchFamily="18" charset="-78"/>
              </a:rPr>
            </a:br>
            <a:r>
              <a:rPr lang="en-US" b="1" dirty="0">
                <a:solidFill>
                  <a:schemeClr val="accent4">
                    <a:lumMod val="50000"/>
                  </a:schemeClr>
                </a:solidFill>
                <a:latin typeface="Footlight MT Light" panose="0204060206030A020304" pitchFamily="18" charset="0"/>
                <a:cs typeface="Andalus" panose="02020603050405020304" pitchFamily="18" charset="-78"/>
              </a:rPr>
              <a:t>~</a:t>
            </a:r>
            <a:r>
              <a:rPr lang="en-US" dirty="0">
                <a:solidFill>
                  <a:schemeClr val="accent4">
                    <a:lumMod val="50000"/>
                  </a:schemeClr>
                </a:solidFill>
                <a:latin typeface="Footlight MT Light" panose="0204060206030A020304" pitchFamily="18" charset="0"/>
                <a:cs typeface="Andalus" panose="02020603050405020304" pitchFamily="18" charset="-78"/>
              </a:rPr>
              <a:t/>
            </a:r>
            <a:br>
              <a:rPr lang="en-US" dirty="0">
                <a:solidFill>
                  <a:schemeClr val="accent4">
                    <a:lumMod val="50000"/>
                  </a:schemeClr>
                </a:solidFill>
                <a:latin typeface="Footlight MT Light" panose="0204060206030A020304" pitchFamily="18" charset="0"/>
                <a:cs typeface="Andalus" panose="02020603050405020304" pitchFamily="18" charset="-78"/>
              </a:rPr>
            </a:br>
            <a:r>
              <a:rPr lang="en-US" dirty="0">
                <a:solidFill>
                  <a:schemeClr val="accent4">
                    <a:lumMod val="50000"/>
                  </a:schemeClr>
                </a:solidFill>
                <a:latin typeface="Footlight MT Light" panose="0204060206030A020304" pitchFamily="18" charset="0"/>
                <a:cs typeface="Andalus" panose="02020603050405020304" pitchFamily="18" charset="-78"/>
              </a:rPr>
              <a:t>What Are We </a:t>
            </a:r>
            <a:r>
              <a:rPr lang="en-US" dirty="0" smtClean="0">
                <a:solidFill>
                  <a:schemeClr val="accent4">
                    <a:lumMod val="50000"/>
                  </a:schemeClr>
                </a:solidFill>
                <a:latin typeface="Footlight MT Light" panose="0204060206030A020304" pitchFamily="18" charset="0"/>
                <a:cs typeface="Andalus" panose="02020603050405020304" pitchFamily="18" charset="-78"/>
              </a:rPr>
              <a:t>Supposed </a:t>
            </a:r>
            <a:r>
              <a:rPr lang="en-US" dirty="0">
                <a:solidFill>
                  <a:schemeClr val="accent4">
                    <a:lumMod val="50000"/>
                  </a:schemeClr>
                </a:solidFill>
                <a:latin typeface="Footlight MT Light" panose="0204060206030A020304" pitchFamily="18" charset="0"/>
                <a:cs typeface="Andalus" panose="02020603050405020304" pitchFamily="18" charset="-78"/>
              </a:rPr>
              <a:t>To Do Now?</a:t>
            </a: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r>
            <a:b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a:t>
            </a:r>
            <a:endParaRPr kumimoji="0" lang="en-US" sz="4900" b="0" i="0" u="none" strike="noStrike" kern="1200" cap="none" spc="0" normalizeH="0" baseline="0" noProof="0" dirty="0">
              <a:ln>
                <a:noFill/>
              </a:ln>
              <a:solidFill>
                <a:schemeClr val="bg1"/>
              </a:solidFill>
              <a:effectLst/>
              <a:uLnTx/>
              <a:uFillTx/>
              <a:latin typeface="Footlight MT Light" panose="0204060206030A020304" pitchFamily="18" charset="0"/>
              <a:ea typeface="+mj-ea"/>
              <a:cs typeface="Andalus" panose="02020603050405020304" pitchFamily="18" charset="-78"/>
            </a:endParaRPr>
          </a:p>
        </p:txBody>
      </p:sp>
      <p:pic>
        <p:nvPicPr>
          <p:cNvPr id="7" name="Picture 6"/>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403042087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86</a:t>
            </a:fld>
            <a:endParaRPr lang="en-US" dirty="0"/>
          </a:p>
        </p:txBody>
      </p:sp>
      <p:sp>
        <p:nvSpPr>
          <p:cNvPr id="7" name="Content Placeholder 4"/>
          <p:cNvSpPr>
            <a:spLocks noGrp="1"/>
          </p:cNvSpPr>
          <p:nvPr>
            <p:ph idx="1"/>
          </p:nvPr>
        </p:nvSpPr>
        <p:spPr>
          <a:xfrm>
            <a:off x="2563899" y="2018549"/>
            <a:ext cx="8915400" cy="3777622"/>
          </a:xfrm>
        </p:spPr>
        <p:txBody>
          <a:bodyPr>
            <a:normAutofit/>
          </a:bodyPr>
          <a:lstStyle/>
          <a:p>
            <a:pPr marL="0" indent="0" algn="ctr">
              <a:buNone/>
            </a:pPr>
            <a:r>
              <a:rPr lang="en-US" sz="5400" dirty="0" smtClean="0">
                <a:solidFill>
                  <a:schemeClr val="accent4">
                    <a:lumMod val="50000"/>
                  </a:schemeClr>
                </a:solidFill>
              </a:rPr>
              <a:t>If you have questions, please email  them to me:</a:t>
            </a:r>
          </a:p>
          <a:p>
            <a:pPr marL="0" indent="0" algn="ctr">
              <a:buNone/>
            </a:pPr>
            <a:endParaRPr lang="en-US" sz="5400" dirty="0"/>
          </a:p>
          <a:p>
            <a:pPr marL="0" indent="0" algn="ctr">
              <a:buNone/>
            </a:pPr>
            <a:r>
              <a:rPr lang="en-US" sz="5400" dirty="0" smtClean="0">
                <a:solidFill>
                  <a:schemeClr val="tx2">
                    <a:lumMod val="60000"/>
                    <a:lumOff val="40000"/>
                  </a:schemeClr>
                </a:solidFill>
                <a:hlinkClick r:id="rId5"/>
              </a:rPr>
              <a:t>Polly.Campbell@fnf.com</a:t>
            </a:r>
            <a:r>
              <a:rPr lang="en-US" sz="5400" dirty="0" smtClean="0"/>
              <a:t> </a:t>
            </a:r>
            <a:endParaRPr lang="en-US" sz="5400" dirty="0"/>
          </a:p>
        </p:txBody>
      </p:sp>
    </p:spTree>
    <p:extLst>
      <p:ext uri="{BB962C8B-B14F-4D97-AF65-F5344CB8AC3E}">
        <p14:creationId xmlns:p14="http://schemas.microsoft.com/office/powerpoint/2010/main" val="40155546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142212" y="475804"/>
            <a:ext cx="6730567" cy="2749534"/>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87</a:t>
            </a:fld>
            <a:endParaRPr lang="en-US" dirty="0"/>
          </a:p>
        </p:txBody>
      </p:sp>
      <p:sp>
        <p:nvSpPr>
          <p:cNvPr id="7" name="Content Placeholder 6"/>
          <p:cNvSpPr>
            <a:spLocks noGrp="1"/>
          </p:cNvSpPr>
          <p:nvPr>
            <p:ph idx="1"/>
          </p:nvPr>
        </p:nvSpPr>
        <p:spPr>
          <a:xfrm>
            <a:off x="1771650" y="3541222"/>
            <a:ext cx="9707649" cy="2985142"/>
          </a:xfrm>
        </p:spPr>
        <p:txBody>
          <a:bodyPr>
            <a:normAutofit lnSpcReduction="10000"/>
          </a:bodyPr>
          <a:lstStyle/>
          <a:p>
            <a:pPr marL="0" lvl="0" indent="0" algn="ctr">
              <a:buClr>
                <a:srgbClr val="90C226"/>
              </a:buClr>
              <a:buSzPct val="80000"/>
              <a:buNone/>
            </a:pPr>
            <a:r>
              <a:rPr lang="en-US" sz="6100" dirty="0" smtClean="0">
                <a:ln w="25400">
                  <a:solidFill>
                    <a:schemeClr val="accent1"/>
                  </a:solidFill>
                </a:ln>
                <a:solidFill>
                  <a:srgbClr val="34D2DA"/>
                </a:solidFill>
                <a:latin typeface="BodoniPS" panose="02070603060706020303" pitchFamily="18" charset="0"/>
                <a:cs typeface="Andalus" panose="02020603050405020304" pitchFamily="18" charset="-78"/>
              </a:rPr>
              <a:t>Thank You For Attending</a:t>
            </a:r>
          </a:p>
          <a:p>
            <a:pPr marL="0" lvl="0" indent="0" algn="ctr">
              <a:buClr>
                <a:srgbClr val="90C226"/>
              </a:buClr>
              <a:buSzPct val="80000"/>
              <a:buNone/>
            </a:pPr>
            <a:r>
              <a:rPr lang="en-US" sz="6100" dirty="0" smtClean="0">
                <a:ln w="25400">
                  <a:solidFill>
                    <a:schemeClr val="accent1"/>
                  </a:solidFill>
                </a:ln>
                <a:solidFill>
                  <a:srgbClr val="34D2DA"/>
                </a:solidFill>
                <a:latin typeface="BodoniPS" panose="02070603060706020303" pitchFamily="18" charset="0"/>
                <a:cs typeface="Andalus" panose="02020603050405020304" pitchFamily="18" charset="-78"/>
              </a:rPr>
              <a:t>FIDELITY’S </a:t>
            </a:r>
          </a:p>
          <a:p>
            <a:pPr marL="0" lvl="0" indent="0" algn="ctr">
              <a:buClr>
                <a:srgbClr val="90C226"/>
              </a:buClr>
              <a:buSzPct val="80000"/>
              <a:buNone/>
            </a:pPr>
            <a:r>
              <a:rPr lang="en-US" sz="6100" dirty="0" smtClean="0">
                <a:ln w="25400">
                  <a:solidFill>
                    <a:schemeClr val="accent1"/>
                  </a:solidFill>
                </a:ln>
                <a:solidFill>
                  <a:srgbClr val="34D2DA"/>
                </a:solidFill>
                <a:latin typeface="BodoniPS" panose="02070603060706020303" pitchFamily="18" charset="0"/>
                <a:cs typeface="Andalus" panose="02020603050405020304" pitchFamily="18" charset="-78"/>
              </a:rPr>
              <a:t>Fifteen </a:t>
            </a:r>
            <a:r>
              <a:rPr lang="en-US" sz="6100" dirty="0">
                <a:ln w="25400">
                  <a:solidFill>
                    <a:schemeClr val="accent1"/>
                  </a:solidFill>
                </a:ln>
                <a:solidFill>
                  <a:srgbClr val="34D2DA"/>
                </a:solidFill>
                <a:latin typeface="BodoniPS" panose="02070603060706020303" pitchFamily="18" charset="0"/>
                <a:cs typeface="Andalus" panose="02020603050405020304" pitchFamily="18" charset="-78"/>
              </a:rPr>
              <a:t>Minute </a:t>
            </a:r>
            <a:r>
              <a:rPr lang="en-US" sz="6100" dirty="0" smtClean="0">
                <a:ln w="25400">
                  <a:solidFill>
                    <a:schemeClr val="accent1"/>
                  </a:solidFill>
                </a:ln>
                <a:solidFill>
                  <a:srgbClr val="34D2DA"/>
                </a:solidFill>
                <a:latin typeface="BodoniPS" panose="02070603060706020303" pitchFamily="18" charset="0"/>
                <a:cs typeface="Andalus" panose="02020603050405020304" pitchFamily="18" charset="-78"/>
              </a:rPr>
              <a:t>University</a:t>
            </a:r>
            <a:endParaRPr lang="en-US" sz="6100" dirty="0">
              <a:ln w="25400">
                <a:solidFill>
                  <a:schemeClr val="accent1"/>
                </a:solidFill>
              </a:ln>
              <a:solidFill>
                <a:srgbClr val="34D2DA"/>
              </a:solidFill>
              <a:latin typeface="BodoniPS" panose="02070603060706020303" pitchFamily="18" charset="0"/>
              <a:cs typeface="Andalus" panose="02020603050405020304" pitchFamily="18" charset="-78"/>
            </a:endParaRPr>
          </a:p>
          <a:p>
            <a:endParaRPr lang="en-US" dirty="0">
              <a:ln w="25400">
                <a:solidFill>
                  <a:schemeClr val="accent1"/>
                </a:solidFill>
              </a:ln>
              <a:solidFill>
                <a:srgbClr val="34D2DA"/>
              </a:solidFill>
            </a:endParaRPr>
          </a:p>
        </p:txBody>
      </p:sp>
    </p:spTree>
    <p:extLst>
      <p:ext uri="{BB962C8B-B14F-4D97-AF65-F5344CB8AC3E}">
        <p14:creationId xmlns:p14="http://schemas.microsoft.com/office/powerpoint/2010/main" val="53830162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88</a:t>
            </a:fld>
            <a:endParaRPr lang="en-US" dirty="0"/>
          </a:p>
        </p:txBody>
      </p:sp>
      <p:sp>
        <p:nvSpPr>
          <p:cNvPr id="6" name="TextBox 5"/>
          <p:cNvSpPr txBox="1"/>
          <p:nvPr/>
        </p:nvSpPr>
        <p:spPr>
          <a:xfrm>
            <a:off x="2626103" y="748473"/>
            <a:ext cx="7959538" cy="5478423"/>
          </a:xfrm>
          <a:prstGeom prst="rect">
            <a:avLst/>
          </a:prstGeom>
          <a:noFill/>
        </p:spPr>
        <p:txBody>
          <a:bodyPr wrap="square" rtlCol="0">
            <a:spAutoFit/>
          </a:bodyPr>
          <a:lstStyle/>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Copies of this PowerPoint presentation are available on request </a:t>
            </a:r>
          </a:p>
          <a:p>
            <a:pPr algn="ctr"/>
            <a:endParaRPr lang="en-US" sz="3600" dirty="0">
              <a:solidFill>
                <a:schemeClr val="accent4">
                  <a:lumMod val="50000"/>
                </a:schemeClr>
              </a:solidFill>
              <a:latin typeface="Andalus" panose="02020603050405020304" pitchFamily="18" charset="-78"/>
              <a:cs typeface="Andalus" panose="02020603050405020304" pitchFamily="18" charset="-78"/>
            </a:endParaRPr>
          </a:p>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Copies of the video will also be available on request</a:t>
            </a:r>
          </a:p>
          <a:p>
            <a:pPr algn="ctr"/>
            <a:endParaRPr lang="en-US" sz="3600" dirty="0">
              <a:solidFill>
                <a:schemeClr val="accent4">
                  <a:lumMod val="50000"/>
                </a:schemeClr>
              </a:solidFill>
              <a:latin typeface="Andalus" panose="02020603050405020304" pitchFamily="18" charset="-78"/>
              <a:cs typeface="Andalus" panose="02020603050405020304" pitchFamily="18" charset="-78"/>
            </a:endParaRPr>
          </a:p>
          <a:p>
            <a:pPr algn="ctr"/>
            <a:r>
              <a:rPr lang="en-US" sz="3600" dirty="0" smtClean="0">
                <a:solidFill>
                  <a:schemeClr val="accent4">
                    <a:lumMod val="50000"/>
                  </a:schemeClr>
                </a:solidFill>
                <a:latin typeface="Andalus" panose="02020603050405020304" pitchFamily="18" charset="-78"/>
                <a:cs typeface="Andalus" panose="02020603050405020304" pitchFamily="18" charset="-78"/>
              </a:rPr>
              <a:t>Please email your Rep or Vanessa Dubuc to request copies:</a:t>
            </a:r>
          </a:p>
          <a:p>
            <a:pPr algn="ctr"/>
            <a:endParaRPr lang="en-US" sz="1400" dirty="0">
              <a:solidFill>
                <a:srgbClr val="0070C0"/>
              </a:solidFill>
              <a:latin typeface="Andalus" panose="02020603050405020304" pitchFamily="18" charset="-78"/>
              <a:cs typeface="Andalus" panose="02020603050405020304" pitchFamily="18" charset="-78"/>
            </a:endParaRPr>
          </a:p>
          <a:p>
            <a:pPr algn="ctr"/>
            <a:r>
              <a:rPr lang="en-US" sz="4800" dirty="0" smtClean="0">
                <a:solidFill>
                  <a:srgbClr val="0070C0"/>
                </a:solidFill>
                <a:latin typeface="Andalus" panose="02020603050405020304" pitchFamily="18" charset="-78"/>
                <a:cs typeface="Andalus" panose="02020603050405020304" pitchFamily="18" charset="-78"/>
                <a:hlinkClick r:id="rId3"/>
              </a:rPr>
              <a:t>VWDubuc@fnf.com</a:t>
            </a:r>
            <a:r>
              <a:rPr lang="en-US" sz="4800" dirty="0" smtClean="0">
                <a:solidFill>
                  <a:srgbClr val="0070C0"/>
                </a:solidFill>
                <a:latin typeface="Andalus" panose="02020603050405020304" pitchFamily="18" charset="-78"/>
                <a:cs typeface="Andalus" panose="02020603050405020304" pitchFamily="18" charset="-78"/>
              </a:rPr>
              <a:t>  </a:t>
            </a:r>
            <a:endParaRPr lang="en-US" sz="4800" dirty="0">
              <a:solidFill>
                <a:srgbClr val="0070C0"/>
              </a:solidFill>
              <a:latin typeface="Andalus" panose="02020603050405020304" pitchFamily="18" charset="-78"/>
              <a:cs typeface="Andalus" panose="02020603050405020304" pitchFamily="18" charset="-78"/>
            </a:endParaRPr>
          </a:p>
        </p:txBody>
      </p:sp>
      <p:pic>
        <p:nvPicPr>
          <p:cNvPr id="7" name="Picture 6"/>
          <p:cNvPicPr/>
          <p:nvPr/>
        </p:nvPicPr>
        <p:blipFill>
          <a:blip r:embed="rId4">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22710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7055" y="1320334"/>
            <a:ext cx="9393179" cy="3606418"/>
          </a:xfrm>
        </p:spPr>
        <p:txBody>
          <a:bodyPr>
            <a:noAutofit/>
          </a:bodyPr>
          <a:lstStyle/>
          <a:p>
            <a:pPr algn="ctr"/>
            <a:r>
              <a:rPr lang="en-US" sz="7200" dirty="0" smtClean="0">
                <a:solidFill>
                  <a:srgbClr val="002060"/>
                </a:solidFill>
              </a:rPr>
              <a:t>So, your first question is:  Did the decedent leave a Will?</a:t>
            </a:r>
            <a:endParaRPr lang="en-US" sz="7200" dirty="0">
              <a:solidFill>
                <a:srgbClr val="002060"/>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6" name="Picture 5"/>
          <p:cNvPicPr/>
          <p:nvPr/>
        </p:nvPicPr>
        <p:blipFill>
          <a:blip r:embed="rId3">
            <a:duotone>
              <a:prstClr val="black"/>
              <a:schemeClr val="accent3">
                <a:tint val="45000"/>
                <a:satMod val="400000"/>
              </a:scheme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chemeClr val="bg2">
              <a:lumMod val="75000"/>
              <a:alpha val="63000"/>
            </a:schemeClr>
          </a:solidFill>
        </p:spPr>
      </p:pic>
    </p:spTree>
    <p:extLst>
      <p:ext uri="{BB962C8B-B14F-4D97-AF65-F5344CB8AC3E}">
        <p14:creationId xmlns:p14="http://schemas.microsoft.com/office/powerpoint/2010/main" val="3158855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Custom 12">
      <a:dk1>
        <a:srgbClr val="1D9AA1"/>
      </a:dk1>
      <a:lt1>
        <a:sysClr val="window" lastClr="FFFFFF"/>
      </a:lt1>
      <a:dk2>
        <a:srgbClr val="6C2D9B"/>
      </a:dk2>
      <a:lt2>
        <a:srgbClr val="A8EBEF"/>
      </a:lt2>
      <a:accent1>
        <a:srgbClr val="542378"/>
      </a:accent1>
      <a:accent2>
        <a:srgbClr val="2683C6"/>
      </a:accent2>
      <a:accent3>
        <a:srgbClr val="23B8BF"/>
      </a:accent3>
      <a:accent4>
        <a:srgbClr val="42BA97"/>
      </a:accent4>
      <a:accent5>
        <a:srgbClr val="3E8853"/>
      </a:accent5>
      <a:accent6>
        <a:srgbClr val="62A39F"/>
      </a:accent6>
      <a:hlink>
        <a:srgbClr val="2683C6"/>
      </a:hlink>
      <a:folHlink>
        <a:srgbClr val="7030A0"/>
      </a:folHlink>
    </a:clrScheme>
    <a:fontScheme name="Mod No 20 - Andalus">
      <a:majorFont>
        <a:latin typeface="Modern No. 20"/>
        <a:ea typeface=""/>
        <a:cs typeface=""/>
      </a:majorFont>
      <a:minorFont>
        <a:latin typeface="Andalus"/>
        <a:ea typeface=""/>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1975</TotalTime>
  <Words>5332</Words>
  <Application>Microsoft Office PowerPoint</Application>
  <PresentationFormat>Widescreen</PresentationFormat>
  <Paragraphs>480</Paragraphs>
  <Slides>88</Slides>
  <Notes>86</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88</vt:i4>
      </vt:variant>
    </vt:vector>
  </HeadingPairs>
  <TitlesOfParts>
    <vt:vector size="105" baseType="lpstr">
      <vt:lpstr>GungsuhChe</vt:lpstr>
      <vt:lpstr>Andalus</vt:lpstr>
      <vt:lpstr>Arial</vt:lpstr>
      <vt:lpstr>BodoniPS</vt:lpstr>
      <vt:lpstr>Calibri</vt:lpstr>
      <vt:lpstr>Footlight MT Light</vt:lpstr>
      <vt:lpstr>Georgia</vt:lpstr>
      <vt:lpstr>Gloucester MT Extra Condensed</vt:lpstr>
      <vt:lpstr>Marigold</vt:lpstr>
      <vt:lpstr>Modern No. 20</vt:lpstr>
      <vt:lpstr>Mona Lisa Recut</vt:lpstr>
      <vt:lpstr>Narkisim</vt:lpstr>
      <vt:lpstr>Poor Richard</vt:lpstr>
      <vt:lpstr>Times New Roman</vt:lpstr>
      <vt:lpstr>TimesNewRomanMTStd</vt:lpstr>
      <vt:lpstr>Wingdings 3</vt:lpstr>
      <vt:lpstr>Wisp</vt:lpstr>
      <vt:lpstr>PowerPoint Presentation</vt:lpstr>
      <vt:lpstr>“The Seller is Dead” ~ What Are We  Supposed To Do Now? ~ Part III</vt:lpstr>
      <vt:lpstr>Of course, the Seller is not really a dead person.  </vt:lpstr>
      <vt:lpstr>What that really means is that the title is held in an estate because the FORMER owner,    </vt:lpstr>
      <vt:lpstr>the  person who came back on the title report as the “RTV,”  </vt:lpstr>
      <vt:lpstr> has passed on to his reward, but no one let you know until the last minute.</vt:lpstr>
      <vt:lpstr>In Georgia, there are four ways that title can pass when someone dies owning land.</vt:lpstr>
      <vt:lpstr>1. Devise - Testate Succession 2. Inheritance - Intestate Succession 3. Survivorship 4. Year’s Support</vt:lpstr>
      <vt:lpstr>So, your first question is:  Did the decedent leave a Will?</vt:lpstr>
      <vt:lpstr>But perhaps your first thought should be: “Did the decedent hold title in a survivorship estate?”</vt:lpstr>
      <vt:lpstr>Survivorship   </vt:lpstr>
      <vt:lpstr>Survivorship   </vt:lpstr>
      <vt:lpstr>Statutory Joint Tenancy - O.C.G.A. § § 44-6-190</vt:lpstr>
      <vt:lpstr>   </vt:lpstr>
      <vt:lpstr>   </vt:lpstr>
      <vt:lpstr>   </vt:lpstr>
      <vt:lpstr>   </vt:lpstr>
      <vt:lpstr>   </vt:lpstr>
      <vt:lpstr>   </vt:lpstr>
      <vt:lpstr>   </vt:lpstr>
      <vt:lpstr>   </vt:lpstr>
      <vt:lpstr>   </vt:lpstr>
      <vt:lpstr> If the answer is “No, there was no survivorship feature,” the next question is:   Has anyone filed  any proceedings in the probate court?</vt:lpstr>
      <vt:lpstr>Proceedings that may be filed in the Probate Court:  </vt:lpstr>
      <vt:lpstr>PowerPoint Presentation</vt:lpstr>
      <vt:lpstr>   </vt:lpstr>
      <vt:lpstr>IF THE DECEDENT HAS  NOT BEEN DEAD FOR  A LONG TIME,   UNFORTUNATELY,  WE CANNOT SKIP FILING  IN THE PROBATE COURT.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53-5-3. Time within which will to be offered for probate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vector>
  </TitlesOfParts>
  <Company>FNF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Pollyann S. Campbell</dc:creator>
  <cp:lastModifiedBy>Pollyann S. Campbell</cp:lastModifiedBy>
  <cp:revision>139</cp:revision>
  <dcterms:created xsi:type="dcterms:W3CDTF">2017-03-03T00:12:35Z</dcterms:created>
  <dcterms:modified xsi:type="dcterms:W3CDTF">2017-03-22T14:44:34Z</dcterms:modified>
</cp:coreProperties>
</file>